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0" r:id="rId1"/>
  </p:sldMasterIdLst>
  <p:notesMasterIdLst>
    <p:notesMasterId r:id="rId50"/>
  </p:notesMasterIdLst>
  <p:sldIdLst>
    <p:sldId id="256" r:id="rId2"/>
    <p:sldId id="257" r:id="rId3"/>
    <p:sldId id="258" r:id="rId4"/>
    <p:sldId id="354" r:id="rId5"/>
    <p:sldId id="355" r:id="rId6"/>
    <p:sldId id="359" r:id="rId7"/>
    <p:sldId id="360" r:id="rId8"/>
    <p:sldId id="260" r:id="rId9"/>
    <p:sldId id="274" r:id="rId10"/>
    <p:sldId id="290" r:id="rId11"/>
    <p:sldId id="356" r:id="rId12"/>
    <p:sldId id="357" r:id="rId13"/>
    <p:sldId id="275" r:id="rId14"/>
    <p:sldId id="291" r:id="rId15"/>
    <p:sldId id="292" r:id="rId16"/>
    <p:sldId id="262" r:id="rId17"/>
    <p:sldId id="318" r:id="rId18"/>
    <p:sldId id="296" r:id="rId19"/>
    <p:sldId id="301" r:id="rId20"/>
    <p:sldId id="343" r:id="rId21"/>
    <p:sldId id="302" r:id="rId22"/>
    <p:sldId id="266" r:id="rId23"/>
    <p:sldId id="293" r:id="rId24"/>
    <p:sldId id="319" r:id="rId25"/>
    <p:sldId id="320" r:id="rId26"/>
    <p:sldId id="358" r:id="rId27"/>
    <p:sldId id="321" r:id="rId28"/>
    <p:sldId id="346" r:id="rId29"/>
    <p:sldId id="322" r:id="rId30"/>
    <p:sldId id="323" r:id="rId31"/>
    <p:sldId id="324" r:id="rId32"/>
    <p:sldId id="325" r:id="rId33"/>
    <p:sldId id="326" r:id="rId34"/>
    <p:sldId id="327" r:id="rId35"/>
    <p:sldId id="288" r:id="rId36"/>
    <p:sldId id="317" r:id="rId37"/>
    <p:sldId id="330" r:id="rId38"/>
    <p:sldId id="331" r:id="rId39"/>
    <p:sldId id="332" r:id="rId40"/>
    <p:sldId id="336" r:id="rId41"/>
    <p:sldId id="335" r:id="rId42"/>
    <p:sldId id="344" r:id="rId43"/>
    <p:sldId id="345" r:id="rId44"/>
    <p:sldId id="342" r:id="rId45"/>
    <p:sldId id="268" r:id="rId46"/>
    <p:sldId id="269" r:id="rId47"/>
    <p:sldId id="294" r:id="rId48"/>
    <p:sldId id="31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796" autoAdjust="0"/>
  </p:normalViewPr>
  <p:slideViewPr>
    <p:cSldViewPr snapToGrid="0">
      <p:cViewPr varScale="1">
        <p:scale>
          <a:sx n="111" d="100"/>
          <a:sy n="111" d="100"/>
        </p:scale>
        <p:origin x="55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D5D9E-692D-461F-B14B-760FF2CB9D58}" type="datetimeFigureOut">
              <a:rPr lang="en-IN" smtClean="0"/>
              <a:t>22-12-2023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B9E1C-6B11-45CB-B9D7-0E7FEC416F9D}" type="slidenum">
              <a:rPr lang="en-IN" smtClean="0"/>
              <a:t>‹#›</a:t>
            </a:fld>
            <a:endParaRPr lang="en-IN"/>
          </a:p>
        </p:txBody>
      </p:sp>
    </p:spTree>
    <p:extLst>
      <p:ext uri="{BB962C8B-B14F-4D97-AF65-F5344CB8AC3E}">
        <p14:creationId xmlns:p14="http://schemas.microsoft.com/office/powerpoint/2010/main" val="197848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03B9E1C-6B11-45CB-B9D7-0E7FEC416F9D}" type="slidenum">
              <a:rPr lang="en-IN" smtClean="0"/>
              <a:t>1</a:t>
            </a:fld>
            <a:endParaRPr lang="en-IN"/>
          </a:p>
        </p:txBody>
      </p:sp>
    </p:spTree>
    <p:extLst>
      <p:ext uri="{BB962C8B-B14F-4D97-AF65-F5344CB8AC3E}">
        <p14:creationId xmlns:p14="http://schemas.microsoft.com/office/powerpoint/2010/main" val="10900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3B9E1C-6B11-45CB-B9D7-0E7FEC416F9D}" type="slidenum">
              <a:rPr lang="en-IN" smtClean="0"/>
              <a:t>3</a:t>
            </a:fld>
            <a:endParaRPr lang="en-IN" dirty="0"/>
          </a:p>
        </p:txBody>
      </p:sp>
    </p:spTree>
    <p:extLst>
      <p:ext uri="{BB962C8B-B14F-4D97-AF65-F5344CB8AC3E}">
        <p14:creationId xmlns:p14="http://schemas.microsoft.com/office/powerpoint/2010/main" val="3812334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4204632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675794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1769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3508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69B1F-AF70-46E9-9B6A-AAED6CD8AA21}"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292006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469B1F-AF70-46E9-9B6A-AAED6CD8AA21}"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561649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469B1F-AF70-46E9-9B6A-AAED6CD8AA21}" type="datetimeFigureOut">
              <a:rPr lang="en-US" smtClean="0"/>
              <a:t>12/22/2023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37727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469B1F-AF70-46E9-9B6A-AAED6CD8AA21}" type="datetimeFigureOut">
              <a:rPr lang="en-US" smtClean="0"/>
              <a:t>12/22/2023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87845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69B1F-AF70-46E9-9B6A-AAED6CD8AA21}" type="datetimeFigureOut">
              <a:rPr lang="en-US" smtClean="0"/>
              <a:t>12/22/2023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231796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469B1F-AF70-46E9-9B6A-AAED6CD8AA21}"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816955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469B1F-AF70-46E9-9B6A-AAED6CD8AA21}"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628566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69B1F-AF70-46E9-9B6A-AAED6CD8AA21}" type="datetimeFigureOut">
              <a:rPr lang="en-US" smtClean="0"/>
              <a:t>12/22/2023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70E17-90EC-457A-8FF7-F9657C4FD578}" type="slidenum">
              <a:rPr lang="en-US" smtClean="0"/>
              <a:t>‹#›</a:t>
            </a:fld>
            <a:endParaRPr lang="en-US"/>
          </a:p>
        </p:txBody>
      </p:sp>
    </p:spTree>
    <p:extLst>
      <p:ext uri="{BB962C8B-B14F-4D97-AF65-F5344CB8AC3E}">
        <p14:creationId xmlns:p14="http://schemas.microsoft.com/office/powerpoint/2010/main" val="168287192"/>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p:cNvSpPr>
            <a:spLocks noChangeArrowheads="1"/>
          </p:cNvSpPr>
          <p:nvPr/>
        </p:nvSpPr>
        <p:spPr bwMode="auto">
          <a:xfrm>
            <a:off x="2752733" y="1905000"/>
            <a:ext cx="8001000" cy="1752600"/>
          </a:xfrm>
          <a:prstGeom prst="roundRect">
            <a:avLst>
              <a:gd name="adj" fmla="val 16667"/>
            </a:avLst>
          </a:prstGeom>
          <a:noFill/>
          <a:ln>
            <a:noFill/>
          </a:ln>
          <a:effectLst/>
        </p:spPr>
        <p:txBody>
          <a:bodyPr wrap="none" anchor="ctr"/>
          <a:lstStyle/>
          <a:p>
            <a:pPr eaLnBrk="1" hangingPunct="1">
              <a:buClr>
                <a:srgbClr val="000000"/>
              </a:buClr>
              <a:buSzPct val="100000"/>
              <a:buFont typeface="Times New Roman" panose="02020603050405020304" pitchFamily="18" charset="0"/>
              <a:buNone/>
            </a:pPr>
            <a:endParaRPr lang="en-IN" altLang="en-US" dirty="0"/>
          </a:p>
        </p:txBody>
      </p:sp>
      <p:sp>
        <p:nvSpPr>
          <p:cNvPr id="17" name="Text Box 5"/>
          <p:cNvSpPr txBox="1">
            <a:spLocks noChangeArrowheads="1"/>
          </p:cNvSpPr>
          <p:nvPr/>
        </p:nvSpPr>
        <p:spPr bwMode="auto">
          <a:xfrm>
            <a:off x="892282" y="1802675"/>
            <a:ext cx="9861451" cy="4511040"/>
          </a:xfrm>
          <a:prstGeom prst="rect">
            <a:avLst/>
          </a:prstGeom>
          <a:noFill/>
          <a:ln w="9525">
            <a:solidFill>
              <a:srgbClr val="3465A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algn="ctr"/>
            <a:r>
              <a:rPr lang="en-US" sz="3600" dirty="0">
                <a:solidFill>
                  <a:schemeClr val="tx1"/>
                </a:solidFill>
              </a:rPr>
              <a:t>Rice Leaf Diseases Classification Using CNN With Transfer Learning </a:t>
            </a:r>
          </a:p>
          <a:p>
            <a:pPr marL="0" lvl="0" indent="0" algn="ctr" rtl="0">
              <a:lnSpc>
                <a:spcPct val="150000"/>
              </a:lnSpc>
              <a:spcBef>
                <a:spcPts val="0"/>
              </a:spcBef>
              <a:spcAft>
                <a:spcPts val="0"/>
              </a:spcAft>
              <a:buNone/>
            </a:pPr>
            <a:r>
              <a:rPr lang="en-US" sz="2200" b="1" dirty="0">
                <a:solidFill>
                  <a:schemeClr val="tx1"/>
                </a:solidFill>
              </a:rPr>
              <a:t> </a:t>
            </a:r>
          </a:p>
          <a:p>
            <a:pPr marL="0" lvl="0" indent="0" algn="ctr" rtl="0">
              <a:lnSpc>
                <a:spcPct val="150000"/>
              </a:lnSpc>
              <a:spcBef>
                <a:spcPts val="0"/>
              </a:spcBef>
              <a:spcAft>
                <a:spcPts val="0"/>
              </a:spcAft>
              <a:buClr>
                <a:schemeClr val="dk1"/>
              </a:buClr>
              <a:buSzPct val="153191"/>
              <a:buFont typeface="Arial"/>
              <a:buNone/>
            </a:pPr>
            <a:r>
              <a:rPr lang="en-US" sz="2200" b="1" dirty="0">
                <a:solidFill>
                  <a:schemeClr val="tx1"/>
                </a:solidFill>
              </a:rPr>
              <a:t>                                                                                        </a:t>
            </a:r>
            <a:r>
              <a:rPr lang="en-US" sz="2200" dirty="0">
                <a:solidFill>
                  <a:schemeClr val="tx1"/>
                </a:solidFill>
              </a:rPr>
              <a:t>				                                 Sainath </a:t>
            </a:r>
            <a:r>
              <a:rPr lang="en-US" sz="2200" dirty="0" err="1">
                <a:solidFill>
                  <a:schemeClr val="tx1"/>
                </a:solidFill>
              </a:rPr>
              <a:t>reddy</a:t>
            </a:r>
            <a:r>
              <a:rPr lang="en-US" sz="2200" dirty="0">
                <a:solidFill>
                  <a:schemeClr val="tx1"/>
                </a:solidFill>
              </a:rPr>
              <a:t> Palavala</a:t>
            </a:r>
          </a:p>
          <a:p>
            <a:pPr marL="0" lvl="0" indent="0" algn="l" rtl="0">
              <a:lnSpc>
                <a:spcPct val="100000"/>
              </a:lnSpc>
              <a:spcBef>
                <a:spcPts val="1000"/>
              </a:spcBef>
              <a:spcAft>
                <a:spcPts val="0"/>
              </a:spcAft>
              <a:buClr>
                <a:schemeClr val="dk1"/>
              </a:buClr>
              <a:buSzPct val="61276"/>
              <a:buFont typeface="Arial"/>
              <a:buNone/>
            </a:pPr>
            <a:r>
              <a:rPr lang="en-US" sz="2200" dirty="0">
                <a:solidFill>
                  <a:schemeClr val="tx1"/>
                </a:solidFill>
              </a:rPr>
              <a:t>                  </a:t>
            </a:r>
            <a:endParaRPr lang="en-IN" sz="2200" u="sng" dirty="0">
              <a:solidFill>
                <a:schemeClr val="tx1"/>
              </a:solidFill>
              <a:latin typeface="Times New Roman" panose="02020603050405020304" pitchFamily="18" charset="0"/>
              <a:cs typeface="Times New Roman" panose="02020603050405020304" pitchFamily="18" charset="0"/>
            </a:endParaRPr>
          </a:p>
        </p:txBody>
      </p:sp>
      <p:sp>
        <p:nvSpPr>
          <p:cNvPr id="19" name="Rounded Rectangle 1"/>
          <p:cNvSpPr>
            <a:spLocks noChangeArrowheads="1"/>
          </p:cNvSpPr>
          <p:nvPr/>
        </p:nvSpPr>
        <p:spPr bwMode="auto">
          <a:xfrm>
            <a:off x="1090551" y="520126"/>
            <a:ext cx="6786555" cy="960048"/>
          </a:xfrm>
          <a:prstGeom prst="roundRect">
            <a:avLst>
              <a:gd name="adj" fmla="val 16667"/>
            </a:avLst>
          </a:prstGeom>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2"/>
          </a:lnRef>
          <a:fillRef idx="1">
            <a:schemeClr val="lt1"/>
          </a:fillRef>
          <a:effectRef idx="0">
            <a:schemeClr val="accent2"/>
          </a:effectRef>
          <a:fontRef idx="minor">
            <a:schemeClr val="dk1"/>
          </a:fontRef>
        </p:style>
        <p:txBody>
          <a:bodyPr/>
          <a:lstStyle/>
          <a:p>
            <a:pPr>
              <a:buClr>
                <a:srgbClr val="000000"/>
              </a:buClr>
              <a:buSzPct val="100000"/>
            </a:pPr>
            <a:r>
              <a:rPr lang="en-US" altLang="en-US" sz="2400" b="1" dirty="0">
                <a:solidFill>
                  <a:schemeClr val="tx1"/>
                </a:solidFill>
                <a:latin typeface="Times New Roman" panose="02020603050405020304" pitchFamily="18" charset="0"/>
                <a:cs typeface="Times New Roman" panose="02020603050405020304" pitchFamily="18" charset="0"/>
              </a:rPr>
              <a:t>Domain  Deep Learning</a:t>
            </a:r>
          </a:p>
          <a:p>
            <a:pPr>
              <a:buClr>
                <a:srgbClr val="000000"/>
              </a:buClr>
              <a:buSzPct val="100000"/>
            </a:pPr>
            <a:r>
              <a:rPr lang="en-US" altLang="en-US" sz="2400" b="1" dirty="0">
                <a:solidFill>
                  <a:schemeClr val="tx1"/>
                </a:solidFill>
                <a:latin typeface="Times New Roman" panose="02020603050405020304" pitchFamily="18" charset="0"/>
                <a:cs typeface="Times New Roman" panose="02020603050405020304" pitchFamily="18" charset="0"/>
              </a:rPr>
              <a:t>Technology: Python</a:t>
            </a:r>
          </a:p>
        </p:txBody>
      </p:sp>
    </p:spTree>
    <p:extLst>
      <p:ext uri="{BB962C8B-B14F-4D97-AF65-F5344CB8AC3E}">
        <p14:creationId xmlns:p14="http://schemas.microsoft.com/office/powerpoint/2010/main" val="1144472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125" y="1112707"/>
            <a:ext cx="11655188" cy="5080276"/>
          </a:xfrm>
        </p:spPr>
        <p:txBody>
          <a:bodyPr>
            <a:noAutofit/>
          </a:bodyPr>
          <a:lstStyle/>
          <a:p>
            <a:pPr algn="just">
              <a:lnSpc>
                <a:spcPct val="150000"/>
              </a:lnSpc>
            </a:pPr>
            <a:r>
              <a:rPr lang="en-US" sz="2400" b="1" dirty="0">
                <a:latin typeface="Times New Roman" pitchFamily="18" charset="0"/>
                <a:cs typeface="Times New Roman" pitchFamily="18" charset="0"/>
              </a:rPr>
              <a:t>[3] Y. Lu, S. </a:t>
            </a:r>
            <a:r>
              <a:rPr lang="en-US" sz="2400" b="1" dirty="0" err="1">
                <a:latin typeface="Times New Roman" pitchFamily="18" charset="0"/>
                <a:cs typeface="Times New Roman" pitchFamily="18" charset="0"/>
              </a:rPr>
              <a:t>Yi,N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Zeng,Y</a:t>
            </a:r>
            <a:r>
              <a:rPr lang="en-US" sz="2400" b="1" dirty="0">
                <a:latin typeface="Times New Roman" pitchFamily="18" charset="0"/>
                <a:cs typeface="Times New Roman" pitchFamily="18" charset="0"/>
              </a:rPr>
              <a:t>. Liu, and Y. Zhang, “Identification of Rice Diseases Using Deep Convolutional Neural Networks,” </a:t>
            </a:r>
            <a:r>
              <a:rPr lang="en-US" sz="2400" b="1" dirty="0" err="1">
                <a:latin typeface="Times New Roman" pitchFamily="18" charset="0"/>
                <a:cs typeface="Times New Roman" pitchFamily="18" charset="0"/>
              </a:rPr>
              <a:t>Neurocomputing</a:t>
            </a:r>
            <a:r>
              <a:rPr lang="en-US" sz="2400" b="1" dirty="0">
                <a:latin typeface="Times New Roman" pitchFamily="18" charset="0"/>
                <a:cs typeface="Times New Roman" pitchFamily="18" charset="0"/>
              </a:rPr>
              <a:t>, 267, pp. 378-384,2017.</a:t>
            </a:r>
            <a:endParaRPr lang="en-US" sz="2400" dirty="0">
              <a:latin typeface="Times New Roman" pitchFamily="18" charset="0"/>
              <a:cs typeface="Times New Roman" pitchFamily="18" charset="0"/>
            </a:endParaRPr>
          </a:p>
          <a:p>
            <a:pPr algn="just">
              <a:lnSpc>
                <a:spcPct val="150000"/>
              </a:lnSpc>
            </a:pPr>
            <a:r>
              <a:rPr lang="en-US" sz="2200" dirty="0">
                <a:latin typeface="Times New Roman" pitchFamily="18" charset="0"/>
                <a:cs typeface="Times New Roman" pitchFamily="18" charset="0"/>
              </a:rPr>
              <a:t>An accurate and timely detection of diseases and pests in rice plants can help to reduce economic losses substantially. It can help farmers in applying timely treatment. Recent developments in deep learning based convolutional neural networks (CNN) have allowed researchers to greatly improve the accuracy of image classification. In this paper, we present a deep learning based approach to detect diseases and pests in rice plants using images captured in real life </a:t>
            </a:r>
            <a:r>
              <a:rPr lang="en-US" sz="2200" dirty="0" err="1">
                <a:latin typeface="Times New Roman" pitchFamily="18" charset="0"/>
                <a:cs typeface="Times New Roman" pitchFamily="18" charset="0"/>
              </a:rPr>
              <a:t>scenerio</a:t>
            </a:r>
            <a:r>
              <a:rPr lang="en-US" sz="2200" dirty="0">
                <a:latin typeface="Times New Roman" pitchFamily="18" charset="0"/>
                <a:cs typeface="Times New Roman" pitchFamily="18" charset="0"/>
              </a:rPr>
              <a:t> with heterogeneous background. </a:t>
            </a:r>
            <a:endParaRPr lang="en-IN"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1199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21760"/>
            <a:ext cx="10515600" cy="5895833"/>
          </a:xfrm>
        </p:spPr>
        <p:txBody>
          <a:bodyPr>
            <a:normAutofit/>
          </a:bodyPr>
          <a:lstStyle/>
          <a:p>
            <a:pPr algn="just">
              <a:lnSpc>
                <a:spcPct val="150000"/>
              </a:lnSpc>
            </a:pPr>
            <a:r>
              <a:rPr lang="en-US" sz="2400" b="1" dirty="0">
                <a:latin typeface="Times New Roman" pitchFamily="18" charset="0"/>
                <a:cs typeface="Times New Roman" pitchFamily="18" charset="0"/>
              </a:rPr>
              <a:t>[4] V. Singh, A. </a:t>
            </a:r>
            <a:r>
              <a:rPr lang="en-US" sz="2400" b="1" dirty="0" err="1">
                <a:latin typeface="Times New Roman" pitchFamily="18" charset="0"/>
                <a:cs typeface="Times New Roman" pitchFamily="18" charset="0"/>
              </a:rPr>
              <a:t>Misra</a:t>
            </a:r>
            <a:r>
              <a:rPr lang="en-US" sz="2400" b="1" dirty="0">
                <a:latin typeface="Times New Roman" pitchFamily="18" charset="0"/>
                <a:cs typeface="Times New Roman" pitchFamily="18" charset="0"/>
              </a:rPr>
              <a:t>, “Detection of Plant Leaf Diseases Using Image Segmentation and Soft Computing Techniques,” Information Processing in </a:t>
            </a:r>
            <a:r>
              <a:rPr lang="en-US" sz="2400" b="1" dirty="0" err="1">
                <a:latin typeface="Times New Roman" pitchFamily="18" charset="0"/>
                <a:cs typeface="Times New Roman" pitchFamily="18" charset="0"/>
              </a:rPr>
              <a:t>Agriculture,vol</a:t>
            </a:r>
            <a:r>
              <a:rPr lang="en-US" sz="2400" b="1" dirty="0">
                <a:latin typeface="Times New Roman" pitchFamily="18" charset="0"/>
                <a:cs typeface="Times New Roman" pitchFamily="18" charset="0"/>
              </a:rPr>
              <a:t>. 4 ,no. 1,pp. 41–49,2017</a:t>
            </a:r>
            <a:endParaRPr lang="en-US" sz="2400" dirty="0">
              <a:latin typeface="Times New Roman" pitchFamily="18" charset="0"/>
              <a:cs typeface="Times New Roman" pitchFamily="18" charset="0"/>
            </a:endParaRPr>
          </a:p>
          <a:p>
            <a:pPr algn="just">
              <a:lnSpc>
                <a:spcPct val="150000"/>
              </a:lnSpc>
            </a:pPr>
            <a:r>
              <a:rPr lang="en-US" sz="2200" dirty="0">
                <a:latin typeface="Times New Roman" pitchFamily="18" charset="0"/>
                <a:cs typeface="Times New Roman" pitchFamily="18" charset="0"/>
              </a:rPr>
              <a:t>Agricultural productivity is something on which economy highly depends. This is the one of the reasons that disease detection in plants plays an important role in agriculture field, as having disease in plants are quite natural. If proper care is not taken in this area then it causes serious effects on plants and due to which respective product quality, quantity or productivity is affected. For instance a disease named little leaf disease is a hazardous disease found in pine trees in United States.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6844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372" y="660881"/>
            <a:ext cx="10930719" cy="5892319"/>
          </a:xfrm>
        </p:spPr>
        <p:txBody>
          <a:bodyPr>
            <a:normAutofit/>
          </a:bodyPr>
          <a:lstStyle/>
          <a:p>
            <a:pPr algn="just">
              <a:lnSpc>
                <a:spcPct val="150000"/>
              </a:lnSpc>
            </a:pPr>
            <a:r>
              <a:rPr lang="en-US" sz="2400" b="1" dirty="0">
                <a:latin typeface="Times New Roman" pitchFamily="18" charset="0"/>
                <a:cs typeface="Times New Roman" pitchFamily="18" charset="0"/>
              </a:rPr>
              <a:t>[5] Y. </a:t>
            </a:r>
            <a:r>
              <a:rPr lang="en-US" sz="2400" b="1" dirty="0" err="1">
                <a:latin typeface="Times New Roman" pitchFamily="18" charset="0"/>
                <a:cs typeface="Times New Roman" pitchFamily="18" charset="0"/>
              </a:rPr>
              <a:t>Es-saady,T</a:t>
            </a:r>
            <a:r>
              <a:rPr lang="en-US" sz="2400" b="1" dirty="0">
                <a:latin typeface="Times New Roman" pitchFamily="18" charset="0"/>
                <a:cs typeface="Times New Roman" pitchFamily="18" charset="0"/>
              </a:rPr>
              <a:t>. El </a:t>
            </a:r>
            <a:r>
              <a:rPr lang="en-US" sz="2400" b="1" dirty="0" err="1">
                <a:latin typeface="Times New Roman" pitchFamily="18" charset="0"/>
                <a:cs typeface="Times New Roman" pitchFamily="18" charset="0"/>
              </a:rPr>
              <a:t>Massi,M</a:t>
            </a:r>
            <a:r>
              <a:rPr lang="en-US" sz="2400" b="1" dirty="0">
                <a:latin typeface="Times New Roman" pitchFamily="18" charset="0"/>
                <a:cs typeface="Times New Roman" pitchFamily="18" charset="0"/>
              </a:rPr>
              <a:t>. El </a:t>
            </a:r>
            <a:r>
              <a:rPr lang="en-US" sz="2400" b="1" dirty="0" err="1">
                <a:latin typeface="Times New Roman" pitchFamily="18" charset="0"/>
                <a:cs typeface="Times New Roman" pitchFamily="18" charset="0"/>
              </a:rPr>
              <a:t>Yassa,D</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Mammass</a:t>
            </a:r>
            <a:r>
              <a:rPr lang="en-US" sz="2400" b="1" dirty="0">
                <a:latin typeface="Times New Roman" pitchFamily="18" charset="0"/>
                <a:cs typeface="Times New Roman" pitchFamily="18" charset="0"/>
              </a:rPr>
              <a:t>, and A. </a:t>
            </a:r>
            <a:r>
              <a:rPr lang="en-US" sz="2400" b="1" dirty="0" err="1">
                <a:latin typeface="Times New Roman" pitchFamily="18" charset="0"/>
                <a:cs typeface="Times New Roman" pitchFamily="18" charset="0"/>
              </a:rPr>
              <a:t>Benazoun</a:t>
            </a:r>
            <a:r>
              <a:rPr lang="en-US" sz="2400" b="1" dirty="0">
                <a:latin typeface="Times New Roman" pitchFamily="18" charset="0"/>
                <a:cs typeface="Times New Roman" pitchFamily="18" charset="0"/>
              </a:rPr>
              <a:t>, ”Automatic recognition of plant leaves diseases based on serial combination of two SVM classifiers,” International Conference on Electrical and Information Technologies (ICEIT) pp. 561-566, 2016.</a:t>
            </a:r>
            <a:endParaRPr lang="en-US" sz="2400" dirty="0">
              <a:latin typeface="Times New Roman" pitchFamily="18" charset="0"/>
              <a:cs typeface="Times New Roman" pitchFamily="18" charset="0"/>
            </a:endParaRPr>
          </a:p>
          <a:p>
            <a:pPr algn="just">
              <a:lnSpc>
                <a:spcPct val="150000"/>
              </a:lnSpc>
            </a:pPr>
            <a:r>
              <a:rPr lang="en-US" sz="2200" dirty="0">
                <a:latin typeface="Times New Roman" pitchFamily="18" charset="0"/>
                <a:cs typeface="Times New Roman" pitchFamily="18" charset="0"/>
              </a:rPr>
              <a:t>This paper presents a machine vision system for automatic recognition of plant leaves diseases from images. The proposed system is based on serial combination technique of two SVM classifiers. The first classifier uses the color to classify the images; it considers, at this phase, that the diseases with similar or nearest color belonging to the same class. Then, the second classifier is used to differentiate between the classes with similar color according to the shape and texture features.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56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07" y="763325"/>
            <a:ext cx="11795593" cy="970060"/>
          </a:xfrm>
        </p:spPr>
        <p:txBody>
          <a:bodyPr>
            <a:normAutofit/>
          </a:bodyPr>
          <a:lstStyle/>
          <a:p>
            <a:r>
              <a:rPr lang="en-US" sz="2700" b="1" dirty="0">
                <a:latin typeface="Times New Roman" panose="02020603050405020304" pitchFamily="18" charset="0"/>
                <a:cs typeface="Times New Roman" panose="02020603050405020304" pitchFamily="18" charset="0"/>
              </a:rPr>
              <a:t>Existing method</a:t>
            </a:r>
            <a:br>
              <a:rPr lang="en-US" altLang="en-US" sz="3200" b="1" dirty="0">
                <a:latin typeface="Times New Roman" panose="02020603050405020304" pitchFamily="18" charset="0"/>
                <a:cs typeface="Times New Roman" panose="02020603050405020304" pitchFamily="18" charset="0"/>
              </a:rPr>
            </a:b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396407" y="1478943"/>
            <a:ext cx="11354936" cy="4738977"/>
          </a:xfrm>
        </p:spPr>
        <p:txBody>
          <a:bodyPr>
            <a:normAutofit fontScale="25000" lnSpcReduction="20000"/>
          </a:bodyPr>
          <a:lstStyle/>
          <a:p>
            <a:pPr marL="457200" indent="-419100" algn="just">
              <a:lnSpc>
                <a:spcPct val="150000"/>
              </a:lnSpc>
              <a:spcBef>
                <a:spcPts val="0"/>
              </a:spcBef>
              <a:buClr>
                <a:schemeClr val="tx1"/>
              </a:buClr>
              <a:buSzPts val="3000"/>
            </a:pPr>
            <a:r>
              <a:rPr lang="en-US" sz="8800" dirty="0">
                <a:latin typeface="Times New Roman" pitchFamily="18" charset="0"/>
                <a:cs typeface="Times New Roman" pitchFamily="18" charset="0"/>
              </a:rPr>
              <a:t>In existing systems, it is very difficult for the farmers to manually identify many diseases accurately with their limited knowledge. This difficulty can be overcome by using deep learning techniques.</a:t>
            </a:r>
          </a:p>
          <a:p>
            <a:pPr marL="457200" lvl="0" indent="-419100" algn="just" rtl="0">
              <a:lnSpc>
                <a:spcPct val="150000"/>
              </a:lnSpc>
              <a:spcBef>
                <a:spcPts val="0"/>
              </a:spcBef>
              <a:spcAft>
                <a:spcPts val="0"/>
              </a:spcAft>
              <a:buClr>
                <a:schemeClr val="tx1"/>
              </a:buClr>
              <a:buSzPts val="3000"/>
            </a:pPr>
            <a:r>
              <a:rPr lang="en-US" sz="8800" dirty="0">
                <a:latin typeface="Times New Roman" pitchFamily="18" charset="0"/>
                <a:cs typeface="Times New Roman" pitchFamily="18" charset="0"/>
              </a:rPr>
              <a:t>Earlier works involves using older Machine Learning algorithms like Support Vector Machine(SVM),Artificial Neural Networks.</a:t>
            </a:r>
          </a:p>
          <a:p>
            <a:pPr marL="457200" lvl="0" indent="-419100" algn="just" rtl="0">
              <a:lnSpc>
                <a:spcPct val="150000"/>
              </a:lnSpc>
              <a:spcBef>
                <a:spcPts val="0"/>
              </a:spcBef>
              <a:spcAft>
                <a:spcPts val="0"/>
              </a:spcAft>
              <a:buClr>
                <a:schemeClr val="tx1"/>
              </a:buClr>
              <a:buSzPts val="3000"/>
            </a:pPr>
            <a:r>
              <a:rPr lang="en-US" sz="8800" dirty="0">
                <a:latin typeface="Times New Roman" pitchFamily="18" charset="0"/>
                <a:cs typeface="Times New Roman" pitchFamily="18" charset="0"/>
              </a:rPr>
              <a:t>They suffer from very low accuracies.</a:t>
            </a:r>
          </a:p>
          <a:p>
            <a:pPr marL="457200" lvl="0" indent="-419100" algn="just" rtl="0">
              <a:lnSpc>
                <a:spcPct val="150000"/>
              </a:lnSpc>
              <a:spcBef>
                <a:spcPts val="0"/>
              </a:spcBef>
              <a:spcAft>
                <a:spcPts val="0"/>
              </a:spcAft>
              <a:buClr>
                <a:schemeClr val="tx1"/>
              </a:buClr>
              <a:buSzPts val="3000"/>
            </a:pPr>
            <a:r>
              <a:rPr lang="en-US" sz="8800" dirty="0">
                <a:latin typeface="Times New Roman" pitchFamily="18" charset="0"/>
                <a:cs typeface="Times New Roman" pitchFamily="18" charset="0"/>
              </a:rPr>
              <a:t>This uses neural networks for prediction but they have high complexities and they fail to individually identify the important features for prediction.</a:t>
            </a:r>
          </a:p>
          <a:p>
            <a:pPr marL="457200" lvl="0" indent="-419100" algn="just" rtl="0">
              <a:lnSpc>
                <a:spcPct val="150000"/>
              </a:lnSpc>
              <a:spcBef>
                <a:spcPts val="0"/>
              </a:spcBef>
              <a:spcAft>
                <a:spcPts val="0"/>
              </a:spcAft>
              <a:buClr>
                <a:schemeClr val="tx1"/>
              </a:buClr>
              <a:buSzPts val="3000"/>
            </a:pPr>
            <a:r>
              <a:rPr lang="en-US" sz="8800" dirty="0">
                <a:latin typeface="Times New Roman" pitchFamily="18" charset="0"/>
                <a:cs typeface="Times New Roman" pitchFamily="18" charset="0"/>
              </a:rPr>
              <a:t> In previous cases most of them used machine learning </a:t>
            </a:r>
            <a:r>
              <a:rPr lang="en-US" sz="8800" dirty="0" err="1">
                <a:latin typeface="Times New Roman" panose="02020603050405020304" pitchFamily="18" charset="0"/>
                <a:cs typeface="Times New Roman" pitchFamily="18" charset="0"/>
              </a:rPr>
              <a:t>algorithms,they</a:t>
            </a:r>
            <a:r>
              <a:rPr lang="en-US" sz="8800" dirty="0">
                <a:latin typeface="Times New Roman" panose="02020603050405020304" pitchFamily="18" charset="0"/>
                <a:cs typeface="Times New Roman" pitchFamily="18" charset="0"/>
              </a:rPr>
              <a:t> faced lots of errors in decision making and analyzing.</a:t>
            </a:r>
          </a:p>
          <a:p>
            <a:pPr algn="just">
              <a:lnSpc>
                <a:spcPct val="150000"/>
              </a:lnSpc>
            </a:pPr>
            <a:endParaRPr lang="en-US" sz="2400" dirty="0">
              <a:latin typeface="Times New Roman" panose="02020603050405020304" pitchFamily="18" charset="0"/>
              <a:cs typeface="Times New Roman" pitchFamily="18" charset="0"/>
            </a:endParaRPr>
          </a:p>
          <a:p>
            <a:pPr algn="just">
              <a:lnSpc>
                <a:spcPct val="150000"/>
              </a:lnSpc>
            </a:pPr>
            <a:endParaRPr lang="en-US" sz="2400" dirty="0">
              <a:latin typeface="Times New Roman" panose="02020603050405020304"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latin typeface="Times New Roman" panose="02020603050405020304" pitchFamily="18" charset="0"/>
                <a:cs typeface="Times New Roman" panose="02020603050405020304" pitchFamily="18" charset="0"/>
              </a:rPr>
              <a:t>Disadvantages</a:t>
            </a:r>
          </a:p>
        </p:txBody>
      </p:sp>
      <p:sp>
        <p:nvSpPr>
          <p:cNvPr id="3" name="Content Placeholder 2"/>
          <p:cNvSpPr>
            <a:spLocks noGrp="1"/>
          </p:cNvSpPr>
          <p:nvPr>
            <p:ph idx="1"/>
          </p:nvPr>
        </p:nvSpPr>
        <p:spPr/>
        <p:txBody>
          <a:bodyPr/>
          <a:lstStyle/>
          <a:p>
            <a:pPr lvl="0"/>
            <a:endParaRPr lang="en-US" sz="2000" dirty="0">
              <a:latin typeface="Times New Roman" panose="02020603050405020304" pitchFamily="18" charset="0"/>
              <a:cs typeface="Times New Roman" panose="02020603050405020304" pitchFamily="18" charset="0"/>
            </a:endParaRPr>
          </a:p>
          <a:p>
            <a:endParaRPr lang="en-IN" dirty="0"/>
          </a:p>
        </p:txBody>
      </p:sp>
      <p:sp>
        <p:nvSpPr>
          <p:cNvPr id="4" name="Rectangle 3"/>
          <p:cNvSpPr/>
          <p:nvPr/>
        </p:nvSpPr>
        <p:spPr>
          <a:xfrm>
            <a:off x="1298075" y="1825625"/>
            <a:ext cx="6783703" cy="3436838"/>
          </a:xfrm>
          <a:prstGeom prst="rect">
            <a:avLst/>
          </a:prstGeom>
        </p:spPr>
        <p:txBody>
          <a:bodyPr wrap="square">
            <a:spAutoFit/>
          </a:bodyPr>
          <a:lstStyle/>
          <a:p>
            <a:pPr marL="457200" lvl="0" indent="-457200" algn="just">
              <a:lnSpc>
                <a:spcPct val="150000"/>
              </a:lnSpc>
              <a:buAutoNum type="arabicPeriod"/>
            </a:pPr>
            <a:r>
              <a:rPr lang="en-US" sz="2400" dirty="0">
                <a:latin typeface="Times New Roman" pitchFamily="18" charset="0"/>
                <a:cs typeface="Times New Roman" pitchFamily="18" charset="0"/>
              </a:rPr>
              <a:t>It is difficult to detect and identify diseases.</a:t>
            </a:r>
          </a:p>
          <a:p>
            <a:pPr marL="457200" lvl="0" indent="-457200" algn="just">
              <a:lnSpc>
                <a:spcPct val="150000"/>
              </a:lnSpc>
              <a:buAutoNum type="arabicPeriod"/>
            </a:pPr>
            <a:r>
              <a:rPr lang="en-US" sz="2400" dirty="0">
                <a:latin typeface="Times New Roman" pitchFamily="18" charset="0"/>
                <a:cs typeface="Times New Roman" pitchFamily="18" charset="0"/>
              </a:rPr>
              <a:t>Difficult to handle.</a:t>
            </a:r>
          </a:p>
          <a:p>
            <a:pPr marL="457200" lvl="0" indent="-457200" algn="just">
              <a:lnSpc>
                <a:spcPct val="150000"/>
              </a:lnSpc>
              <a:buAutoNum type="arabicPeriod"/>
            </a:pPr>
            <a:r>
              <a:rPr lang="en-US" sz="2400" dirty="0">
                <a:latin typeface="Times New Roman" pitchFamily="18" charset="0"/>
                <a:cs typeface="Times New Roman" pitchFamily="18" charset="0"/>
              </a:rPr>
              <a:t>It takes more time.</a:t>
            </a:r>
          </a:p>
          <a:p>
            <a:pPr marL="342900" lvl="0" indent="-342900" algn="just">
              <a:lnSpc>
                <a:spcPct val="150000"/>
              </a:lnSpc>
              <a:spcAft>
                <a:spcPts val="80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 Difficult to scale up.</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 Time consuming.</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19818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951" y="264998"/>
            <a:ext cx="8643208" cy="1325563"/>
          </a:xfrm>
        </p:spPr>
        <p:txBody>
          <a:bodyPr/>
          <a:lstStyle/>
          <a:p>
            <a:r>
              <a:rPr lang="en-IN" sz="2800" b="1" dirty="0">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568283" y="1494846"/>
            <a:ext cx="10890913" cy="4770781"/>
          </a:xfrm>
        </p:spPr>
        <p:txBody>
          <a:bodyPr>
            <a:noAutofit/>
          </a:bodyPr>
          <a:lstStyle/>
          <a:p>
            <a:pPr algn="just">
              <a:lnSpc>
                <a:spcPct val="150000"/>
              </a:lnSpc>
              <a:buClr>
                <a:schemeClr val="tx1"/>
              </a:buClr>
              <a:buSzPct val="150000"/>
            </a:pPr>
            <a:r>
              <a:rPr lang="en-US" sz="2200" dirty="0">
                <a:latin typeface="Times New Roman" panose="02020603050405020304" pitchFamily="18" charset="0"/>
                <a:cs typeface="Times New Roman" pitchFamily="18" charset="0"/>
              </a:rPr>
              <a:t>In proposed system, we propose a Deep Learning technologies that automatically recognizes images using Convolution Neural Network (CNN) models can be very beneficial in such problems. By using these techniques we can easily detect and identify the diseases.</a:t>
            </a:r>
          </a:p>
          <a:p>
            <a:pPr marL="284480" lvl="0" indent="-284480" algn="just" rtl="0">
              <a:lnSpc>
                <a:spcPct val="150000"/>
              </a:lnSpc>
              <a:spcBef>
                <a:spcPts val="0"/>
              </a:spcBef>
              <a:spcAft>
                <a:spcPts val="0"/>
              </a:spcAft>
              <a:buClr>
                <a:schemeClr val="tx1"/>
              </a:buClr>
              <a:buSzPts val="3000"/>
              <a:buFont typeface="Calibri"/>
              <a:buChar char="•"/>
            </a:pPr>
            <a:r>
              <a:rPr lang="en-US" sz="2200" dirty="0">
                <a:latin typeface="Times New Roman" panose="02020603050405020304" pitchFamily="18" charset="0"/>
                <a:cs typeface="Times New Roman" pitchFamily="18" charset="0"/>
              </a:rPr>
              <a:t>Exploring Deep learning Algorithms for rice leaf detection.</a:t>
            </a:r>
          </a:p>
          <a:p>
            <a:pPr marL="284480" lvl="0" indent="-284480" algn="just" rtl="0">
              <a:lnSpc>
                <a:spcPct val="150000"/>
              </a:lnSpc>
              <a:spcBef>
                <a:spcPts val="0"/>
              </a:spcBef>
              <a:spcAft>
                <a:spcPts val="0"/>
              </a:spcAft>
              <a:buClr>
                <a:schemeClr val="tx1"/>
              </a:buClr>
              <a:buSzPts val="3000"/>
              <a:buFont typeface="Calibri"/>
              <a:buChar char="•"/>
            </a:pPr>
            <a:r>
              <a:rPr lang="en-US" sz="2200" dirty="0">
                <a:latin typeface="Times New Roman" panose="02020603050405020304" pitchFamily="18" charset="0"/>
                <a:cs typeface="Times New Roman" pitchFamily="18" charset="0"/>
              </a:rPr>
              <a:t> Validating and training the data set.</a:t>
            </a:r>
          </a:p>
          <a:p>
            <a:pPr marL="284480" lvl="0" indent="-284480" algn="just" rtl="0">
              <a:lnSpc>
                <a:spcPct val="150000"/>
              </a:lnSpc>
              <a:spcBef>
                <a:spcPts val="0"/>
              </a:spcBef>
              <a:spcAft>
                <a:spcPts val="0"/>
              </a:spcAft>
              <a:buClr>
                <a:schemeClr val="tx1"/>
              </a:buClr>
              <a:buSzPts val="3000"/>
              <a:buFont typeface="Calibri"/>
              <a:buChar char="•"/>
            </a:pPr>
            <a:r>
              <a:rPr lang="en-US" sz="2200" dirty="0">
                <a:latin typeface="Times New Roman" panose="02020603050405020304" pitchFamily="18" charset="0"/>
                <a:cs typeface="Times New Roman" pitchFamily="18" charset="0"/>
              </a:rPr>
              <a:t>Test and compare the accuracy of base models with real-time implementation(transfer learning).</a:t>
            </a:r>
          </a:p>
          <a:p>
            <a:pPr marL="284480" lvl="0" indent="-284480" algn="just" rtl="0">
              <a:lnSpc>
                <a:spcPct val="150000"/>
              </a:lnSpc>
              <a:spcBef>
                <a:spcPts val="0"/>
              </a:spcBef>
              <a:spcAft>
                <a:spcPts val="0"/>
              </a:spcAft>
              <a:buClr>
                <a:schemeClr val="tx1"/>
              </a:buClr>
              <a:buSzPts val="3000"/>
              <a:buFont typeface="Calibri"/>
              <a:buChar char="•"/>
            </a:pPr>
            <a:r>
              <a:rPr lang="en-US" sz="2200" dirty="0">
                <a:latin typeface="Times New Roman" panose="02020603050405020304" pitchFamily="18" charset="0"/>
                <a:cs typeface="Times New Roman" pitchFamily="18" charset="0"/>
              </a:rPr>
              <a:t>Implementing framework using python and taking </a:t>
            </a:r>
            <a:r>
              <a:rPr lang="en-US" sz="2200" dirty="0" err="1">
                <a:latin typeface="Times New Roman" panose="02020603050405020304" pitchFamily="18" charset="0"/>
                <a:cs typeface="Times New Roman" pitchFamily="18" charset="0"/>
              </a:rPr>
              <a:t>riceleaf</a:t>
            </a:r>
            <a:r>
              <a:rPr lang="en-US" sz="2200" dirty="0">
                <a:latin typeface="Times New Roman" panose="02020603050405020304" pitchFamily="18" charset="0"/>
                <a:cs typeface="Times New Roman" pitchFamily="18" charset="0"/>
              </a:rPr>
              <a:t> data set as input and classify this as Leaf </a:t>
            </a:r>
            <a:r>
              <a:rPr lang="en-US" sz="2200" dirty="0" err="1">
                <a:latin typeface="Times New Roman" panose="02020603050405020304" pitchFamily="18" charset="0"/>
                <a:cs typeface="Times New Roman" pitchFamily="18" charset="0"/>
              </a:rPr>
              <a:t>Blast,Leaf</a:t>
            </a:r>
            <a:r>
              <a:rPr lang="en-US" sz="2200" dirty="0">
                <a:latin typeface="Times New Roman" panose="02020603050405020304" pitchFamily="18" charset="0"/>
                <a:cs typeface="Times New Roman" pitchFamily="18" charset="0"/>
              </a:rPr>
              <a:t>  </a:t>
            </a:r>
            <a:r>
              <a:rPr lang="en-US" sz="2200" dirty="0" err="1">
                <a:latin typeface="Times New Roman" panose="02020603050405020304" pitchFamily="18" charset="0"/>
                <a:cs typeface="Times New Roman" pitchFamily="18" charset="0"/>
              </a:rPr>
              <a:t>Blight,Brown</a:t>
            </a:r>
            <a:r>
              <a:rPr lang="en-US" sz="2200" dirty="0">
                <a:latin typeface="Times New Roman" panose="02020603050405020304" pitchFamily="18" charset="0"/>
                <a:cs typeface="Times New Roman" pitchFamily="18" charset="0"/>
              </a:rPr>
              <a:t> Spot and healthy.</a:t>
            </a:r>
          </a:p>
          <a:p>
            <a:pPr algn="just">
              <a:lnSpc>
                <a:spcPct val="150000"/>
              </a:lnSpc>
              <a:buClr>
                <a:schemeClr val="tx1"/>
              </a:buClr>
            </a:pPr>
            <a:endParaRPr lang="en-US" sz="2200" dirty="0">
              <a:latin typeface="Times New Roman" panose="02020603050405020304" pitchFamily="18" charset="0"/>
              <a:cs typeface="Times New Roman" pitchFamily="18" charset="0"/>
            </a:endParaRPr>
          </a:p>
          <a:p>
            <a:pPr algn="just">
              <a:lnSpc>
                <a:spcPct val="150000"/>
              </a:lnSpc>
              <a:buClr>
                <a:schemeClr val="tx1"/>
              </a:buClr>
            </a:pPr>
            <a:endParaRPr lang="en-IN"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0498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93616" y="7166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solidFill>
                  <a:schemeClr val="bg1"/>
                </a:solidFill>
                <a:latin typeface="Times New Roman" panose="02020603050405020304" pitchFamily="18" charset="0"/>
                <a:cs typeface="Times New Roman" panose="02020603050405020304" pitchFamily="18" charset="0"/>
              </a:rPr>
              <a:t>Advantages</a:t>
            </a:r>
            <a:br>
              <a:rPr lang="en-US" altLang="en-US" sz="2800" b="1" dirty="0">
                <a:solidFill>
                  <a:schemeClr val="bg1"/>
                </a:solidFill>
                <a:latin typeface="Times New Roman" panose="02020603050405020304" pitchFamily="18" charset="0"/>
                <a:cs typeface="Times New Roman" panose="02020603050405020304" pitchFamily="18" charset="0"/>
              </a:rPr>
            </a:br>
            <a:r>
              <a:rPr lang="en-US" altLang="en-US" sz="2800" b="1" dirty="0">
                <a:solidFill>
                  <a:schemeClr val="tx1"/>
                </a:solidFill>
                <a:latin typeface="Times New Roman" panose="02020603050405020304" pitchFamily="18" charset="0"/>
                <a:cs typeface="Times New Roman" panose="02020603050405020304" pitchFamily="18" charset="0"/>
              </a:rPr>
              <a:t>Proposed Method</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532262" y="346364"/>
            <a:ext cx="11124749" cy="57172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274" y="1967345"/>
            <a:ext cx="7536440" cy="3865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2696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672" y="642216"/>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713509" y="2506662"/>
            <a:ext cx="7142018" cy="2467120"/>
          </a:xfrm>
        </p:spPr>
        <p:txBody>
          <a:bodyPr>
            <a:normAutofit/>
          </a:bodyPr>
          <a:lstStyle/>
          <a:p>
            <a:pPr lvl="0" algn="just">
              <a:lnSpc>
                <a:spcPct val="150000"/>
              </a:lnSpc>
            </a:pPr>
            <a:r>
              <a:rPr lang="en-US" sz="2400" dirty="0">
                <a:latin typeface="Times New Roman" pitchFamily="18" charset="0"/>
                <a:cs typeface="Times New Roman" pitchFamily="18" charset="0"/>
              </a:rPr>
              <a:t>It takes less time to identify and detect the disease.</a:t>
            </a:r>
          </a:p>
          <a:p>
            <a:pPr lvl="0" algn="just">
              <a:lnSpc>
                <a:spcPct val="150000"/>
              </a:lnSpc>
            </a:pPr>
            <a:r>
              <a:rPr lang="en-US" sz="2400" dirty="0">
                <a:latin typeface="Times New Roman" pitchFamily="18" charset="0"/>
                <a:cs typeface="Times New Roman" pitchFamily="18" charset="0"/>
              </a:rPr>
              <a:t>Results are accurate.</a:t>
            </a:r>
          </a:p>
          <a:p>
            <a:pPr lvl="0" algn="just">
              <a:lnSpc>
                <a:spcPct val="150000"/>
              </a:lnSpc>
            </a:pPr>
            <a:r>
              <a:rPr lang="en-US" sz="2400" dirty="0">
                <a:latin typeface="Times New Roman" pitchFamily="18" charset="0"/>
                <a:cs typeface="Times New Roman" pitchFamily="18" charset="0"/>
              </a:rPr>
              <a:t>Easy to handle.</a:t>
            </a:r>
          </a:p>
        </p:txBody>
      </p:sp>
    </p:spTree>
    <p:extLst>
      <p:ext uri="{BB962C8B-B14F-4D97-AF65-F5344CB8AC3E}">
        <p14:creationId xmlns:p14="http://schemas.microsoft.com/office/powerpoint/2010/main" val="803574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96" y="269047"/>
            <a:ext cx="11006971" cy="728480"/>
          </a:xfrm>
        </p:spPr>
        <p:txBody>
          <a:bodyPr/>
          <a:lstStyle/>
          <a:p>
            <a:r>
              <a:rPr lang="en-IN" sz="2800" b="1" dirty="0">
                <a:latin typeface="Times New Roman" panose="02020603050405020304" pitchFamily="18" charset="0"/>
                <a:cs typeface="Times New Roman" panose="02020603050405020304" pitchFamily="18" charset="0"/>
              </a:rPr>
              <a:t>Implementation</a:t>
            </a:r>
          </a:p>
        </p:txBody>
      </p:sp>
      <p:sp>
        <p:nvSpPr>
          <p:cNvPr id="3" name="Content Placeholder 2"/>
          <p:cNvSpPr>
            <a:spLocks noGrp="1"/>
          </p:cNvSpPr>
          <p:nvPr>
            <p:ph idx="1"/>
          </p:nvPr>
        </p:nvSpPr>
        <p:spPr>
          <a:xfrm>
            <a:off x="463196" y="997527"/>
            <a:ext cx="11163869" cy="5453936"/>
          </a:xfrm>
        </p:spPr>
        <p:txBody>
          <a:bodyPr>
            <a:noAutofit/>
          </a:bodyPr>
          <a:lstStyle/>
          <a:p>
            <a:pPr algn="just">
              <a:lnSpc>
                <a:spcPct val="150000"/>
              </a:lnSpc>
            </a:pPr>
            <a:r>
              <a:rPr lang="en-IN" sz="2400" b="1" dirty="0">
                <a:solidFill>
                  <a:schemeClr val="bg1"/>
                </a:solidFill>
                <a:latin typeface="Times New Roman" panose="02020603050405020304" pitchFamily="18" charset="0"/>
                <a:cs typeface="Times New Roman" panose="02020603050405020304" pitchFamily="18" charset="0"/>
              </a:rPr>
              <a:t> </a:t>
            </a:r>
            <a:r>
              <a:rPr lang="en-IN" sz="2400" b="1" dirty="0">
                <a:solidFill>
                  <a:srgbClr val="FFFF00"/>
                </a:solidFill>
                <a:latin typeface="Times New Roman" panose="02020603050405020304" pitchFamily="18" charset="0"/>
                <a:cs typeface="Times New Roman" panose="02020603050405020304" pitchFamily="18" charset="0"/>
              </a:rPr>
              <a:t>1. System</a:t>
            </a:r>
            <a:endParaRPr lang="en-IN" sz="2400" dirty="0">
              <a:solidFill>
                <a:srgbClr val="FFFF00"/>
              </a:solidFill>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1.1 </a:t>
            </a:r>
            <a:r>
              <a:rPr lang="en-US" sz="2400" b="1" dirty="0">
                <a:latin typeface="Times New Roman" panose="02020603050405020304" pitchFamily="18" charset="0"/>
                <a:cs typeface="Times New Roman" panose="02020603050405020304" pitchFamily="18" charset="0"/>
              </a:rPr>
              <a:t>Create Dataset: </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The dataset containing images of the desired objects to be recognize is split into training and testing dataset with the test size of  20-30%.</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b="1" dirty="0">
                <a:latin typeface="Times New Roman" panose="02020603050405020304" pitchFamily="18" charset="0"/>
                <a:cs typeface="Times New Roman" panose="02020603050405020304" pitchFamily="18" charset="0"/>
              </a:rPr>
              <a:t>1.2 Pre-processing:</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Resizing and reshaping the images into appropriate format to train our model. </a:t>
            </a:r>
            <a:r>
              <a:rPr lang="en-IN" sz="2400" b="1" dirty="0">
                <a:latin typeface="Times New Roman" panose="02020603050405020304" pitchFamily="18" charset="0"/>
                <a:cs typeface="Times New Roman" panose="02020603050405020304" pitchFamily="18" charset="0"/>
              </a:rPr>
              <a:t>1.3Training:</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Use the pre-processed training dataset is used to train our model using CNN algorithm.</a:t>
            </a:r>
          </a:p>
        </p:txBody>
      </p:sp>
    </p:spTree>
    <p:extLst>
      <p:ext uri="{BB962C8B-B14F-4D97-AF65-F5344CB8AC3E}">
        <p14:creationId xmlns:p14="http://schemas.microsoft.com/office/powerpoint/2010/main" val="29396989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0552" y="832512"/>
            <a:ext cx="10044753" cy="5759357"/>
          </a:xfrm>
        </p:spPr>
        <p:txBody>
          <a:bodyPr>
            <a:noAutofit/>
          </a:bodyPr>
          <a:lstStyle/>
          <a:p>
            <a:pPr marL="0" indent="0">
              <a:buNone/>
            </a:pPr>
            <a:r>
              <a:rPr lang="en-IN" sz="2400" b="1" dirty="0">
                <a:solidFill>
                  <a:srgbClr val="FFFF00"/>
                </a:solidFill>
                <a:latin typeface="Times New Roman" panose="02020603050405020304" pitchFamily="18" charset="0"/>
                <a:cs typeface="Times New Roman" panose="02020603050405020304" pitchFamily="18" charset="0"/>
              </a:rPr>
              <a:t>  2.User:</a:t>
            </a:r>
            <a:endParaRPr lang="en-IN" sz="2400" dirty="0">
              <a:solidFill>
                <a:srgbClr val="FFFF00"/>
              </a:solidFill>
              <a:latin typeface="Times New Roman" panose="02020603050405020304" pitchFamily="18" charset="0"/>
              <a:cs typeface="Times New Roman" panose="02020603050405020304" pitchFamily="18" charset="0"/>
            </a:endParaRPr>
          </a:p>
          <a:p>
            <a:pPr algn="just">
              <a:lnSpc>
                <a:spcPct val="150000"/>
              </a:lnSpc>
            </a:pPr>
            <a:r>
              <a:rPr lang="en-IN" sz="2400" b="1" dirty="0">
                <a:latin typeface="Times New Roman" panose="02020603050405020304" pitchFamily="18" charset="0"/>
                <a:cs typeface="Times New Roman" panose="02020603050405020304" pitchFamily="18" charset="0"/>
              </a:rPr>
              <a:t>2.1 Register</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The user needs to register and the data stored in MySQL database.</a:t>
            </a:r>
          </a:p>
          <a:p>
            <a:pPr algn="just">
              <a:lnSpc>
                <a:spcPct val="150000"/>
              </a:lnSpc>
            </a:pPr>
            <a:r>
              <a:rPr lang="en-IN" sz="2400" b="1" dirty="0">
                <a:latin typeface="Times New Roman" panose="02020603050405020304" pitchFamily="18" charset="0"/>
                <a:cs typeface="Times New Roman" panose="02020603050405020304" pitchFamily="18" charset="0"/>
              </a:rPr>
              <a:t>2.2 Login</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A registered user can login using the valid credentials to the website to use a application.</a:t>
            </a:r>
          </a:p>
          <a:p>
            <a:pPr algn="just">
              <a:lnSpc>
                <a:spcPct val="150000"/>
              </a:lnSpc>
            </a:pPr>
            <a:r>
              <a:rPr lang="en-IN" sz="2400" b="1" dirty="0">
                <a:latin typeface="Times New Roman" panose="02020603050405020304" pitchFamily="18" charset="0"/>
                <a:cs typeface="Times New Roman" panose="02020603050405020304" pitchFamily="18" charset="0"/>
              </a:rPr>
              <a:t>2.3 About-Project</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In this application, we have successfully created an application which takes to classify the images.</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2881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Index</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3" y="0"/>
            <a:ext cx="12063194" cy="6591869"/>
          </a:xfrm>
          <a:prstGeom prst="rect">
            <a:avLst/>
          </a:prstGeom>
        </p:spPr>
      </p:pic>
      <p:sp>
        <p:nvSpPr>
          <p:cNvPr id="3" name="Content Placeholder 2"/>
          <p:cNvSpPr>
            <a:spLocks noGrp="1"/>
          </p:cNvSpPr>
          <p:nvPr>
            <p:ph idx="1"/>
          </p:nvPr>
        </p:nvSpPr>
        <p:spPr>
          <a:xfrm>
            <a:off x="64403" y="-245660"/>
            <a:ext cx="11692168" cy="6837529"/>
          </a:xfrm>
        </p:spPr>
        <p:txBody>
          <a:bodyPr>
            <a:noAutofit/>
          </a:bodyPr>
          <a:lstStyle/>
          <a:p>
            <a:pPr lvl="2"/>
            <a:endParaRPr lang="en-US" sz="2400" dirty="0">
              <a:solidFill>
                <a:schemeClr val="accent2"/>
              </a:solidFill>
              <a:latin typeface="Times New Roman" panose="02020603050405020304" pitchFamily="18" charset="0"/>
              <a:cs typeface="Times New Roman" panose="02020603050405020304" pitchFamily="18" charset="0"/>
            </a:endParaRP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Abstract</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Introduction</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Literature review</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Existing Method</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Drawbacks</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Proposed method					</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Advantages</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Implementation</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Applications</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Hardware and Software Requirements</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UML diagrams</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Architecture</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Results</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Conclusion</a:t>
            </a:r>
          </a:p>
          <a:p>
            <a:pPr lvl="2">
              <a:lnSpc>
                <a:spcPct val="100000"/>
              </a:lnSpc>
            </a:pPr>
            <a:r>
              <a:rPr lang="en-US" sz="2400" dirty="0">
                <a:solidFill>
                  <a:srgbClr val="FFFF00"/>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0899407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69242"/>
            <a:ext cx="10515600" cy="4907721"/>
          </a:xfrm>
        </p:spPr>
        <p:txBody>
          <a:bodyPr>
            <a:normAutofit/>
          </a:bodyPr>
          <a:lstStyle/>
          <a:p>
            <a:pPr algn="just">
              <a:lnSpc>
                <a:spcPct val="150000"/>
              </a:lnSpc>
            </a:pPr>
            <a:r>
              <a:rPr lang="en-IN" sz="2600" b="1" dirty="0">
                <a:latin typeface="Times New Roman" panose="02020603050405020304" pitchFamily="18" charset="0"/>
                <a:cs typeface="Times New Roman" panose="02020603050405020304" pitchFamily="18" charset="0"/>
              </a:rPr>
              <a:t>2.4 Upload Image</a:t>
            </a:r>
            <a:endParaRPr lang="en-IN" sz="2600" dirty="0">
              <a:latin typeface="Times New Roman" panose="02020603050405020304" pitchFamily="18" charset="0"/>
              <a:cs typeface="Times New Roman" panose="02020603050405020304" pitchFamily="18" charset="0"/>
            </a:endParaRPr>
          </a:p>
          <a:p>
            <a:pPr algn="just">
              <a:lnSpc>
                <a:spcPct val="150000"/>
              </a:lnSpc>
            </a:pPr>
            <a:r>
              <a:rPr lang="en-IN" sz="2600" dirty="0">
                <a:latin typeface="Times New Roman" panose="02020603050405020304" pitchFamily="18" charset="0"/>
                <a:cs typeface="Times New Roman" panose="02020603050405020304" pitchFamily="18" charset="0"/>
              </a:rPr>
              <a:t>The user has to upload an image which needs to be classify the images.</a:t>
            </a:r>
          </a:p>
          <a:p>
            <a:pPr algn="just">
              <a:lnSpc>
                <a:spcPct val="150000"/>
              </a:lnSpc>
            </a:pPr>
            <a:r>
              <a:rPr lang="en-IN" sz="2600" b="1" dirty="0">
                <a:latin typeface="Times New Roman" panose="02020603050405020304" pitchFamily="18" charset="0"/>
                <a:cs typeface="Times New Roman" panose="02020603050405020304" pitchFamily="18" charset="0"/>
              </a:rPr>
              <a:t>2.5 Prediction</a:t>
            </a:r>
            <a:endParaRPr lang="en-IN" sz="26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itchFamily="18" charset="0"/>
                <a:cs typeface="Times New Roman" pitchFamily="18" charset="0"/>
              </a:rPr>
              <a:t>The results of our model is displayed as either Rice Blast, Leaf Blight, Healthy &amp; Brown Spot.</a:t>
            </a:r>
          </a:p>
          <a:p>
            <a:pPr algn="just">
              <a:lnSpc>
                <a:spcPct val="150000"/>
              </a:lnSpc>
            </a:pPr>
            <a:r>
              <a:rPr lang="en-IN" sz="2400" b="1" dirty="0">
                <a:latin typeface="Times New Roman" panose="02020603050405020304" pitchFamily="18" charset="0"/>
                <a:cs typeface="Times New Roman" panose="02020603050405020304" pitchFamily="18" charset="0"/>
              </a:rPr>
              <a:t>2.6 Logout</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600" dirty="0">
                <a:latin typeface="Times New Roman" panose="02020603050405020304" pitchFamily="18" charset="0"/>
                <a:cs typeface="Times New Roman" panose="02020603050405020304" pitchFamily="18" charset="0"/>
              </a:rPr>
              <a:t>Once the prediction is over, the user can logout of the application.</a:t>
            </a:r>
          </a:p>
          <a:p>
            <a:pPr marL="0" indent="0">
              <a:buNone/>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42121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043" y="491319"/>
            <a:ext cx="11100736" cy="6005015"/>
          </a:xfrm>
        </p:spPr>
        <p:txBody>
          <a:bodyPr>
            <a:normAutofit/>
          </a:bodyPr>
          <a:lstStyle/>
          <a:p>
            <a:pPr marL="0" indent="0" algn="just">
              <a:lnSpc>
                <a:spcPct val="150000"/>
              </a:lnSpc>
              <a:buNone/>
            </a:pPr>
            <a:r>
              <a:rPr lang="en-IN" sz="2400" b="1" dirty="0">
                <a:solidFill>
                  <a:schemeClr val="bg1"/>
                </a:solidFill>
                <a:latin typeface="Times New Roman" panose="02020603050405020304" pitchFamily="18" charset="0"/>
                <a:cs typeface="Times New Roman" panose="02020603050405020304" pitchFamily="18" charset="0"/>
              </a:rPr>
              <a:t>r:</a:t>
            </a:r>
            <a:endParaRPr lang="en-IN" sz="2400"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2" name="Rectangle 1"/>
          <p:cNvSpPr/>
          <p:nvPr/>
        </p:nvSpPr>
        <p:spPr>
          <a:xfrm>
            <a:off x="761999" y="1780312"/>
            <a:ext cx="9116291" cy="2308324"/>
          </a:xfrm>
          <a:prstGeom prst="rect">
            <a:avLst/>
          </a:prstGeom>
        </p:spPr>
        <p:txBody>
          <a:bodyPr wrap="square">
            <a:spAutoFit/>
          </a:bodyPr>
          <a:lstStyle/>
          <a:p>
            <a:pPr algn="just">
              <a:lnSpc>
                <a:spcPct val="150000"/>
              </a:lnSpc>
              <a:spcAft>
                <a:spcPts val="0"/>
              </a:spcAft>
            </a:pPr>
            <a:r>
              <a:rPr lang="en-IN" sz="2400" b="1" u="sng" dirty="0">
                <a:latin typeface="Times New Roman" panose="02020603050405020304" pitchFamily="18" charset="0"/>
                <a:ea typeface="Calibri" panose="020F0502020204030204" pitchFamily="34" charset="0"/>
                <a:cs typeface="Times New Roman" panose="02020603050405020304" pitchFamily="18" charset="0"/>
              </a:rPr>
              <a:t>APPLICATIONS:</a:t>
            </a:r>
          </a:p>
          <a:p>
            <a:pPr algn="just">
              <a:lnSpc>
                <a:spcPct val="150000"/>
              </a:lnSpc>
              <a:spcAft>
                <a:spcPts val="0"/>
              </a:spcAft>
            </a:pP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Wingdings" pitchFamily="2" charset="2"/>
              <a:buChar char="q"/>
            </a:pPr>
            <a:r>
              <a:rPr lang="en-US" sz="2400" dirty="0">
                <a:latin typeface="Times New Roman" pitchFamily="18" charset="0"/>
                <a:cs typeface="Times New Roman" pitchFamily="18" charset="0"/>
              </a:rPr>
              <a:t>Agriculture sectors can implement this application for better harvest.</a:t>
            </a:r>
          </a:p>
          <a:p>
            <a:pPr marL="342900" lvl="0" indent="-342900" algn="just">
              <a:lnSpc>
                <a:spcPct val="150000"/>
              </a:lnSpc>
              <a:buFont typeface="Wingdings" pitchFamily="2" charset="2"/>
              <a:buChar char="q"/>
            </a:pPr>
            <a:r>
              <a:rPr lang="en-US" sz="2400" dirty="0">
                <a:latin typeface="Times New Roman" pitchFamily="18" charset="0"/>
                <a:cs typeface="Times New Roman" pitchFamily="18" charset="0"/>
              </a:rPr>
              <a:t>Scientific researches.</a:t>
            </a:r>
          </a:p>
        </p:txBody>
      </p:sp>
    </p:spTree>
    <p:extLst>
      <p:ext uri="{BB962C8B-B14F-4D97-AF65-F5344CB8AC3E}">
        <p14:creationId xmlns:p14="http://schemas.microsoft.com/office/powerpoint/2010/main" val="15326971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Hardware and Software Requirements:</a:t>
            </a:r>
          </a:p>
        </p:txBody>
      </p:sp>
      <p:sp>
        <p:nvSpPr>
          <p:cNvPr id="5" name="Content Placeholder 2"/>
          <p:cNvSpPr>
            <a:spLocks noGrp="1"/>
          </p:cNvSpPr>
          <p:nvPr>
            <p:ph idx="1"/>
          </p:nvPr>
        </p:nvSpPr>
        <p:spPr>
          <a:xfrm>
            <a:off x="1168809" y="1690688"/>
            <a:ext cx="8825659" cy="4865427"/>
          </a:xfrm>
        </p:spPr>
        <p:txBody>
          <a:bodyPr>
            <a:normAutofit/>
          </a:bodyPr>
          <a:lstStyle/>
          <a:p>
            <a:pPr algn="just">
              <a:lnSpc>
                <a:spcPct val="150000"/>
              </a:lnSpc>
            </a:pPr>
            <a:r>
              <a:rPr lang="en-IN" sz="2400" b="1" dirty="0">
                <a:latin typeface="Times New Roman" panose="02020603050405020304" pitchFamily="18" charset="0"/>
                <a:cs typeface="Times New Roman" panose="02020603050405020304" pitchFamily="18" charset="0"/>
              </a:rPr>
              <a:t>H/W Configuration:</a:t>
            </a:r>
          </a:p>
          <a:p>
            <a:pPr lvl="0" algn="just">
              <a:lnSpc>
                <a:spcPct val="150000"/>
              </a:lnSpc>
            </a:pPr>
            <a:r>
              <a:rPr lang="en-IN" sz="2400" b="1" dirty="0">
                <a:latin typeface="Times New Roman" panose="02020603050405020304" pitchFamily="18" charset="0"/>
                <a:cs typeface="Times New Roman" panose="02020603050405020304" pitchFamily="18" charset="0"/>
              </a:rPr>
              <a:t>Processor            	                 - I3/Intel Processor</a:t>
            </a:r>
          </a:p>
          <a:p>
            <a:pPr lvl="0" algn="just">
              <a:lnSpc>
                <a:spcPct val="150000"/>
              </a:lnSpc>
            </a:pPr>
            <a:r>
              <a:rPr lang="en-IN" sz="2400" dirty="0">
                <a:latin typeface="Times New Roman" panose="02020603050405020304" pitchFamily="18" charset="0"/>
                <a:cs typeface="Times New Roman" panose="02020603050405020304" pitchFamily="18" charset="0"/>
              </a:rPr>
              <a:t>Hard Disk                                -160GB</a:t>
            </a:r>
          </a:p>
          <a:p>
            <a:pPr lvl="0" algn="just">
              <a:lnSpc>
                <a:spcPct val="150000"/>
              </a:lnSpc>
            </a:pPr>
            <a:r>
              <a:rPr lang="en-IN" sz="2400" dirty="0">
                <a:latin typeface="Times New Roman" panose="02020603050405020304" pitchFamily="18" charset="0"/>
                <a:cs typeface="Times New Roman" panose="02020603050405020304" pitchFamily="18" charset="0"/>
              </a:rPr>
              <a:t>Key Board                               - Standard Windows Keyboard</a:t>
            </a:r>
          </a:p>
          <a:p>
            <a:pPr lvl="0" algn="just">
              <a:lnSpc>
                <a:spcPct val="150000"/>
              </a:lnSpc>
            </a:pPr>
            <a:r>
              <a:rPr lang="en-IN" sz="2400" dirty="0">
                <a:latin typeface="Times New Roman" panose="02020603050405020304" pitchFamily="18" charset="0"/>
                <a:cs typeface="Times New Roman" panose="02020603050405020304" pitchFamily="18" charset="0"/>
              </a:rPr>
              <a:t>Mouse                                      - Two or Three Button Mouse</a:t>
            </a:r>
          </a:p>
          <a:p>
            <a:pPr lvl="0" algn="just">
              <a:lnSpc>
                <a:spcPct val="150000"/>
              </a:lnSpc>
            </a:pPr>
            <a:r>
              <a:rPr lang="en-IN" sz="2400" dirty="0">
                <a:latin typeface="Times New Roman" panose="02020603050405020304" pitchFamily="18" charset="0"/>
                <a:cs typeface="Times New Roman" panose="02020603050405020304" pitchFamily="18" charset="0"/>
              </a:rPr>
              <a:t>Monitor                                    - SVGA</a:t>
            </a:r>
          </a:p>
          <a:p>
            <a:pPr lvl="0" algn="just">
              <a:lnSpc>
                <a:spcPct val="150000"/>
              </a:lnSpc>
            </a:pPr>
            <a:r>
              <a:rPr lang="en-IN" sz="2400" dirty="0">
                <a:latin typeface="Times New Roman" panose="02020603050405020304" pitchFamily="18" charset="0"/>
                <a:cs typeface="Times New Roman" panose="02020603050405020304" pitchFamily="18" charset="0"/>
              </a:rPr>
              <a:t>RAM		                -  8Gb</a:t>
            </a: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42138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320" y="1173706"/>
            <a:ext cx="10849970" cy="5684293"/>
          </a:xfrm>
        </p:spPr>
        <p:txBody>
          <a:bodyPr>
            <a:normAutofit/>
          </a:bodyPr>
          <a:lstStyle/>
          <a:p>
            <a:pPr algn="just"/>
            <a:r>
              <a:rPr lang="en-US" sz="2000" b="1" dirty="0">
                <a:solidFill>
                  <a:schemeClr val="bg1"/>
                </a:solidFill>
                <a:latin typeface="Times New Roman" panose="02020603050405020304" pitchFamily="18" charset="0"/>
                <a:cs typeface="Times New Roman" panose="02020603050405020304" pitchFamily="18" charset="0"/>
              </a:rPr>
              <a:t>S/W Configuration:</a:t>
            </a:r>
          </a:p>
          <a:p>
            <a:pPr marL="0" indent="0" algn="just">
              <a:lnSpc>
                <a:spcPct val="150000"/>
              </a:lnSpc>
              <a:buNone/>
            </a:pPr>
            <a:r>
              <a:rPr lang="en-IN" sz="2400" b="1" dirty="0">
                <a:latin typeface="Times New Roman" panose="02020603050405020304" pitchFamily="18" charset="0"/>
                <a:cs typeface="Times New Roman" panose="02020603050405020304" pitchFamily="18" charset="0"/>
              </a:rPr>
              <a:t>S/W Configuration:</a:t>
            </a:r>
            <a:endParaRPr lang="en-IN"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Operating System             	:   Windows 7/8/10		</a:t>
            </a:r>
            <a:endParaRPr lang="en-IN"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Server side Script             	:   HTML, CSS &amp; JS</a:t>
            </a:r>
            <a:endParaRPr lang="en-IN"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IDE		                        :   </a:t>
            </a:r>
            <a:r>
              <a:rPr lang="en-US" sz="2400" dirty="0" err="1">
                <a:latin typeface="Times New Roman" panose="02020603050405020304" pitchFamily="18" charset="0"/>
                <a:cs typeface="Times New Roman" panose="02020603050405020304" pitchFamily="18" charset="0"/>
              </a:rPr>
              <a:t>Pycharm</a:t>
            </a:r>
            <a:endParaRPr lang="en-IN"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Libraries Used		:     </a:t>
            </a:r>
            <a:r>
              <a:rPr lang="en-US" sz="2400" dirty="0" err="1">
                <a:latin typeface="Times New Roman" panose="02020603050405020304" pitchFamily="18" charset="0"/>
                <a:cs typeface="Times New Roman" panose="02020603050405020304" pitchFamily="18" charset="0"/>
              </a:rPr>
              <a:t>Numpy</a:t>
            </a:r>
            <a:r>
              <a:rPr lang="en-US" sz="2400" dirty="0">
                <a:latin typeface="Times New Roman" panose="02020603050405020304" pitchFamily="18" charset="0"/>
                <a:cs typeface="Times New Roman" panose="02020603050405020304" pitchFamily="18" charset="0"/>
              </a:rPr>
              <a:t>, IO, OS, Pillow, </a:t>
            </a: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Technology 		             :     Python 3.6+</a:t>
            </a:r>
            <a:endParaRPr lang="en-IN" sz="2400" dirty="0">
              <a:latin typeface="Times New Roman" panose="02020603050405020304" pitchFamily="18" charset="0"/>
              <a:cs typeface="Times New Roman" panose="02020603050405020304" pitchFamily="18" charset="0"/>
            </a:endParaRPr>
          </a:p>
          <a:p>
            <a:pPr marL="0" lvl="0" indent="0" algn="just">
              <a:lnSpc>
                <a:spcPct val="150000"/>
              </a:lnSpc>
              <a:buNone/>
            </a:pPr>
            <a:endParaRPr lang="en-IN" sz="2400" dirty="0">
              <a:latin typeface="Times New Roman" panose="02020603050405020304" pitchFamily="18" charset="0"/>
              <a:cs typeface="Times New Roman" panose="02020603050405020304" pitchFamily="18" charset="0"/>
            </a:endParaRPr>
          </a:p>
          <a:p>
            <a:pPr algn="just">
              <a:lnSpc>
                <a:spcPct val="150000"/>
              </a:lnSpc>
            </a:pP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83095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63772"/>
            <a:ext cx="10515600" cy="586855"/>
          </a:xfrm>
        </p:spPr>
        <p:txBody>
          <a:bodyPr>
            <a:normAutofit/>
          </a:bodyPr>
          <a:lstStyle/>
          <a:p>
            <a:r>
              <a:rPr lang="en-IN" sz="2800" b="1" dirty="0">
                <a:latin typeface="Times New Roman" panose="02020603050405020304" pitchFamily="18" charset="0"/>
                <a:cs typeface="Times New Roman" panose="02020603050405020304" pitchFamily="18" charset="0"/>
              </a:rPr>
              <a:t>UML diagrams</a:t>
            </a:r>
          </a:p>
        </p:txBody>
      </p:sp>
      <p:sp>
        <p:nvSpPr>
          <p:cNvPr id="3" name="Content Placeholder 2"/>
          <p:cNvSpPr>
            <a:spLocks noGrp="1"/>
          </p:cNvSpPr>
          <p:nvPr>
            <p:ph idx="1"/>
          </p:nvPr>
        </p:nvSpPr>
        <p:spPr>
          <a:xfrm>
            <a:off x="838200" y="846161"/>
            <a:ext cx="10515600" cy="5732060"/>
          </a:xfrm>
        </p:spPr>
        <p:txBody>
          <a:bodyPr/>
          <a:lstStyle/>
          <a:p>
            <a:pPr algn="just">
              <a:lnSpc>
                <a:spcPct val="150000"/>
              </a:lnSpc>
            </a:pPr>
            <a:r>
              <a:rPr lang="en-IN" sz="2400" b="1" u="sng" dirty="0">
                <a:latin typeface="Times New Roman" panose="02020603050405020304" pitchFamily="18" charset="0"/>
                <a:cs typeface="Times New Roman" panose="02020603050405020304" pitchFamily="18" charset="0"/>
              </a:rPr>
              <a:t>CLASS DIAGRAM:</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In software engineering, a class diagram in the Unified </a:t>
            </a:r>
            <a:r>
              <a:rPr lang="en-IN" sz="2400" dirty="0" err="1">
                <a:latin typeface="Times New Roman" panose="02020603050405020304" pitchFamily="18" charset="0"/>
                <a:cs typeface="Times New Roman" panose="02020603050405020304" pitchFamily="18" charset="0"/>
              </a:rPr>
              <a:t>Modeling</a:t>
            </a:r>
            <a:r>
              <a:rPr lang="en-IN" sz="2400" dirty="0">
                <a:latin typeface="Times New Roman" panose="02020603050405020304" pitchFamily="18" charset="0"/>
                <a:cs typeface="Times New Roman" panose="02020603050405020304" pitchFamily="18" charset="0"/>
              </a:rPr>
              <a:t> Language (UML) is a type of static structure diagram that describes the structure of a system by showing the system's classes, their attributes, operations (or methods), and the relationships among the classes. It explains which class contains information. </a:t>
            </a:r>
          </a:p>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893560"/>
            <a:ext cx="58054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171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27796"/>
            <a:ext cx="10515600" cy="5745707"/>
          </a:xfrm>
        </p:spPr>
        <p:txBody>
          <a:bodyPr>
            <a:normAutofit/>
          </a:bodyPr>
          <a:lstStyle/>
          <a:p>
            <a:pPr algn="just">
              <a:lnSpc>
                <a:spcPct val="150000"/>
              </a:lnSpc>
            </a:pPr>
            <a:r>
              <a:rPr lang="en-IN" sz="2400" b="1" u="sng" dirty="0">
                <a:latin typeface="Times New Roman" panose="02020603050405020304" pitchFamily="18" charset="0"/>
                <a:cs typeface="Times New Roman" panose="02020603050405020304" pitchFamily="18" charset="0"/>
              </a:rPr>
              <a:t>USE CASE DIAGRAM:</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A use case diagram in the Unified </a:t>
            </a:r>
            <a:r>
              <a:rPr lang="en-IN" sz="2400" dirty="0" err="1">
                <a:latin typeface="Times New Roman" panose="02020603050405020304" pitchFamily="18" charset="0"/>
                <a:cs typeface="Times New Roman" panose="02020603050405020304" pitchFamily="18" charset="0"/>
              </a:rPr>
              <a:t>Modeling</a:t>
            </a:r>
            <a:r>
              <a:rPr lang="en-IN" sz="2400" dirty="0">
                <a:latin typeface="Times New Roman" panose="02020603050405020304" pitchFamily="18" charset="0"/>
                <a:cs typeface="Times New Roman" panose="02020603050405020304" pitchFamily="18" charset="0"/>
              </a:rPr>
              <a:t> Language (UML) is a type of </a:t>
            </a:r>
            <a:r>
              <a:rPr lang="en-IN" sz="2400" dirty="0" err="1">
                <a:latin typeface="Times New Roman" panose="02020603050405020304" pitchFamily="18" charset="0"/>
                <a:cs typeface="Times New Roman" panose="02020603050405020304" pitchFamily="18" charset="0"/>
              </a:rPr>
              <a:t>behavioral</a:t>
            </a:r>
            <a:r>
              <a:rPr lang="en-IN" sz="2400" dirty="0">
                <a:latin typeface="Times New Roman" panose="02020603050405020304" pitchFamily="18" charset="0"/>
                <a:cs typeface="Times New Roman" panose="02020603050405020304" pitchFamily="18" charset="0"/>
              </a:rPr>
              <a:t> diagram defined by and created from a Use-case analysis. Its purpose is to present a graphical overview of the functionality provided by a system in terms of actors, their goals (represented as use cases), and any dependencies between those use cases. </a:t>
            </a:r>
          </a:p>
        </p:txBody>
      </p:sp>
    </p:spTree>
    <p:extLst>
      <p:ext uri="{BB962C8B-B14F-4D97-AF65-F5344CB8AC3E}">
        <p14:creationId xmlns:p14="http://schemas.microsoft.com/office/powerpoint/2010/main" val="88743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5674" y="2062956"/>
            <a:ext cx="8063344"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980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0"/>
            <a:ext cx="10515600" cy="6176963"/>
          </a:xfrm>
        </p:spPr>
        <p:txBody>
          <a:bodyPr/>
          <a:lstStyle/>
          <a:p>
            <a:pPr algn="just">
              <a:lnSpc>
                <a:spcPct val="150000"/>
              </a:lnSpc>
            </a:pPr>
            <a:endParaRPr lang="en-IN" sz="2400" b="1" dirty="0">
              <a:latin typeface="Times New Roman" panose="02020603050405020304" pitchFamily="18" charset="0"/>
              <a:cs typeface="Times New Roman" panose="02020603050405020304" pitchFamily="18" charset="0"/>
            </a:endParaRPr>
          </a:p>
          <a:p>
            <a:pPr algn="just">
              <a:lnSpc>
                <a:spcPct val="150000"/>
              </a:lnSpc>
            </a:pPr>
            <a:endParaRPr lang="en-IN" sz="2400" b="1" dirty="0">
              <a:latin typeface="Times New Roman" panose="02020603050405020304" pitchFamily="18" charset="0"/>
              <a:cs typeface="Times New Roman" panose="02020603050405020304" pitchFamily="18" charset="0"/>
            </a:endParaRPr>
          </a:p>
          <a:p>
            <a:pPr algn="just">
              <a:lnSpc>
                <a:spcPct val="150000"/>
              </a:lnSpc>
            </a:pPr>
            <a:r>
              <a:rPr lang="en-IN" sz="2400" b="1" dirty="0">
                <a:latin typeface="Times New Roman" panose="02020603050405020304" pitchFamily="18" charset="0"/>
                <a:cs typeface="Times New Roman" panose="02020603050405020304" pitchFamily="18" charset="0"/>
              </a:rPr>
              <a:t>SEQUENCE DIAGRAM:</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A sequence diagram in Unified </a:t>
            </a:r>
            <a:r>
              <a:rPr lang="en-IN" sz="2400" dirty="0" err="1">
                <a:latin typeface="Times New Roman" panose="02020603050405020304" pitchFamily="18" charset="0"/>
                <a:cs typeface="Times New Roman" panose="02020603050405020304" pitchFamily="18" charset="0"/>
              </a:rPr>
              <a:t>Modeling</a:t>
            </a:r>
            <a:r>
              <a:rPr lang="en-IN" sz="2400" dirty="0">
                <a:latin typeface="Times New Roman" panose="02020603050405020304" pitchFamily="18" charset="0"/>
                <a:cs typeface="Times New Roman" panose="02020603050405020304" pitchFamily="18" charset="0"/>
              </a:rPr>
              <a:t> Language (UML) is a kind of interaction diagram that shows how processes operate with one another and in what order. It is a construct of a Message Sequence Chart. Sequence diagrams are sometimes called event diagrams, event scenarios, and timing diagrams.</a:t>
            </a:r>
          </a:p>
          <a:p>
            <a:endParaRPr lang="en-IN" dirty="0"/>
          </a:p>
        </p:txBody>
      </p:sp>
    </p:spTree>
    <p:extLst>
      <p:ext uri="{BB962C8B-B14F-4D97-AF65-F5344CB8AC3E}">
        <p14:creationId xmlns:p14="http://schemas.microsoft.com/office/powerpoint/2010/main" val="1875423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94560" y="1121093"/>
            <a:ext cx="6774511" cy="5055870"/>
          </a:xfrm>
        </p:spPr>
        <p:txBody>
          <a:bodyPr/>
          <a:lstStyle/>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243" y="1121093"/>
            <a:ext cx="6414655"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84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534"/>
            <a:ext cx="10515600" cy="6081429"/>
          </a:xfrm>
        </p:spPr>
        <p:txBody>
          <a:bodyPr>
            <a:normAutofit/>
          </a:bodyPr>
          <a:lstStyle/>
          <a:p>
            <a:pPr algn="just">
              <a:lnSpc>
                <a:spcPct val="150000"/>
              </a:lnSpc>
            </a:pPr>
            <a:r>
              <a:rPr lang="en-IN" sz="2400" b="1" dirty="0">
                <a:latin typeface="Times New Roman" panose="02020603050405020304" pitchFamily="18" charset="0"/>
                <a:cs typeface="Times New Roman" panose="02020603050405020304" pitchFamily="18" charset="0"/>
              </a:rPr>
              <a:t>Collaboration Diagram:</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722" y="4156363"/>
            <a:ext cx="4981575" cy="240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1149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320" y="0"/>
            <a:ext cx="9601196" cy="996793"/>
          </a:xfrm>
        </p:spPr>
        <p:txBody>
          <a:bodyPr>
            <a:normAutofit/>
          </a:bodyPr>
          <a:lstStyle/>
          <a:p>
            <a:r>
              <a:rPr lang="en-US" sz="2400" b="1" dirty="0">
                <a:latin typeface="Times New Roman" panose="02020603050405020304" pitchFamily="18" charset="0"/>
                <a:cs typeface="Times New Roman" panose="02020603050405020304" pitchFamily="18" charset="0"/>
              </a:rPr>
              <a:t>Abstract</a:t>
            </a:r>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491320" y="732477"/>
            <a:ext cx="10931856" cy="612552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200" dirty="0">
                <a:latin typeface="Times New Roman" pitchFamily="18" charset="0"/>
                <a:cs typeface="Times New Roman" pitchFamily="18" charset="0"/>
              </a:rPr>
              <a:t>Rice is one of the major cultivated crops in India which is affected by various diseases at various stages of its cultivation. </a:t>
            </a:r>
          </a:p>
          <a:p>
            <a:pPr marL="342900" indent="-342900" algn="just">
              <a:lnSpc>
                <a:spcPct val="150000"/>
              </a:lnSpc>
              <a:buFont typeface="Arial" panose="020B0604020202020204" pitchFamily="34" charset="0"/>
              <a:buChar char="•"/>
            </a:pPr>
            <a:r>
              <a:rPr lang="en-US" sz="2200" dirty="0">
                <a:latin typeface="Times New Roman" pitchFamily="18" charset="0"/>
                <a:cs typeface="Times New Roman" pitchFamily="18" charset="0"/>
              </a:rPr>
              <a:t>It is very difficult for the farmers to manually identify these diseases accurately with their limited knowledge. </a:t>
            </a:r>
          </a:p>
          <a:p>
            <a:pPr marL="342900" indent="-342900" algn="just">
              <a:lnSpc>
                <a:spcPct val="150000"/>
              </a:lnSpc>
              <a:buFont typeface="Arial" panose="020B0604020202020204" pitchFamily="34" charset="0"/>
              <a:buChar char="•"/>
            </a:pPr>
            <a:r>
              <a:rPr lang="en-US" sz="2200" dirty="0">
                <a:latin typeface="Times New Roman" pitchFamily="18" charset="0"/>
                <a:cs typeface="Times New Roman" pitchFamily="18" charset="0"/>
              </a:rPr>
              <a:t>Recent developments in Deep Learning show that Automatic Image Recognition systems using Convolutional Neural Network (CNN) models can be very beneficial in such problems. </a:t>
            </a:r>
          </a:p>
          <a:p>
            <a:pPr marL="342900" indent="-342900" algn="just">
              <a:lnSpc>
                <a:spcPct val="150000"/>
              </a:lnSpc>
              <a:buFont typeface="Arial" panose="020B0604020202020204" pitchFamily="34" charset="0"/>
              <a:buChar char="•"/>
            </a:pPr>
            <a:r>
              <a:rPr lang="en-US" sz="2200" dirty="0">
                <a:latin typeface="Times New Roman" pitchFamily="18" charset="0"/>
                <a:cs typeface="Times New Roman" pitchFamily="18" charset="0"/>
              </a:rPr>
              <a:t>Since rice leaf disease image dataset is not easily available, we have created our own dataset which is small in size hence we have used Transfer Learning to develop our deep learning model. </a:t>
            </a:r>
          </a:p>
          <a:p>
            <a:pPr marL="342900" indent="-342900" algn="just">
              <a:lnSpc>
                <a:spcPct val="150000"/>
              </a:lnSpc>
              <a:buFont typeface="Arial" panose="020B0604020202020204" pitchFamily="34" charset="0"/>
              <a:buChar char="•"/>
            </a:pPr>
            <a:r>
              <a:rPr lang="en-US" sz="2200" dirty="0">
                <a:latin typeface="Times New Roman" pitchFamily="18" charset="0"/>
                <a:cs typeface="Times New Roman" pitchFamily="18" charset="0"/>
              </a:rPr>
              <a:t>The proposed CNN architecture is based on RESNET-50 and is trained and tested on the dataset collected from rice fields and the internet.</a:t>
            </a:r>
          </a:p>
        </p:txBody>
      </p:sp>
    </p:spTree>
    <p:extLst>
      <p:ext uri="{BB962C8B-B14F-4D97-AF65-F5344CB8AC3E}">
        <p14:creationId xmlns:p14="http://schemas.microsoft.com/office/powerpoint/2010/main" val="31016617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7421"/>
            <a:ext cx="10515600" cy="5999542"/>
          </a:xfrm>
        </p:spPr>
        <p:txBody>
          <a:bodyPr>
            <a:normAutofit/>
          </a:bodyPr>
          <a:lstStyle/>
          <a:p>
            <a:pPr algn="just">
              <a:lnSpc>
                <a:spcPct val="150000"/>
              </a:lnSpc>
            </a:pPr>
            <a:r>
              <a:rPr lang="en-IN" sz="2400" b="1" u="sng" dirty="0">
                <a:latin typeface="Times New Roman" panose="02020603050405020304" pitchFamily="18" charset="0"/>
                <a:cs typeface="Times New Roman" panose="02020603050405020304" pitchFamily="18" charset="0"/>
              </a:rPr>
              <a:t>DEPLOYMENT DIAGRAM</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98669"/>
            <a:ext cx="6091237"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955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2830"/>
            <a:ext cx="10515600" cy="6735170"/>
          </a:xfrm>
        </p:spPr>
        <p:txBody>
          <a:bodyPr/>
          <a:lstStyle/>
          <a:p>
            <a:pPr algn="just">
              <a:lnSpc>
                <a:spcPct val="150000"/>
              </a:lnSpc>
            </a:pPr>
            <a:endParaRPr lang="en-IN" sz="24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400" b="1" dirty="0">
              <a:latin typeface="Times New Roman" panose="02020603050405020304" pitchFamily="18" charset="0"/>
              <a:cs typeface="Times New Roman" panose="02020603050405020304" pitchFamily="18" charset="0"/>
            </a:endParaRPr>
          </a:p>
          <a:p>
            <a:pPr marL="0" indent="0" algn="just">
              <a:lnSpc>
                <a:spcPct val="150000"/>
              </a:lnSpc>
              <a:buNone/>
            </a:pPr>
            <a:r>
              <a:rPr lang="en-IN" sz="2400" b="1" dirty="0">
                <a:latin typeface="Times New Roman" panose="02020603050405020304" pitchFamily="18" charset="0"/>
                <a:cs typeface="Times New Roman" panose="02020603050405020304" pitchFamily="18" charset="0"/>
              </a:rPr>
              <a:t>ACTIVITY DIAGRAM</a:t>
            </a:r>
            <a:r>
              <a:rPr lang="en-IN" sz="2400" b="1" u="sng"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p>
          <a:p>
            <a:endParaRPr lang="en-IN" dirty="0"/>
          </a:p>
        </p:txBody>
      </p:sp>
    </p:spTree>
    <p:extLst>
      <p:ext uri="{BB962C8B-B14F-4D97-AF65-F5344CB8AC3E}">
        <p14:creationId xmlns:p14="http://schemas.microsoft.com/office/powerpoint/2010/main" val="1722202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04655" y="862013"/>
            <a:ext cx="698269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95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5660"/>
            <a:ext cx="10515600" cy="5931303"/>
          </a:xfrm>
        </p:spPr>
        <p:txBody>
          <a:bodyPr/>
          <a:lstStyle/>
          <a:p>
            <a:pPr algn="just">
              <a:lnSpc>
                <a:spcPct val="150000"/>
              </a:lnSpc>
            </a:pPr>
            <a:r>
              <a:rPr lang="en-IN" sz="2400" b="1" dirty="0">
                <a:latin typeface="Times New Roman" panose="02020603050405020304" pitchFamily="18" charset="0"/>
                <a:cs typeface="Times New Roman" panose="02020603050405020304" pitchFamily="18" charset="0"/>
              </a:rPr>
              <a:t>Component diagram</a:t>
            </a:r>
            <a:r>
              <a:rPr lang="en-IN" sz="2400" dirty="0">
                <a:latin typeface="Times New Roman" panose="02020603050405020304" pitchFamily="18" charset="0"/>
                <a:cs typeface="Times New Roman" panose="02020603050405020304" pitchFamily="18" charset="0"/>
              </a:rPr>
              <a:t>,</a:t>
            </a:r>
          </a:p>
          <a:p>
            <a:pPr algn="just">
              <a:lnSpc>
                <a:spcPct val="150000"/>
              </a:lnSpc>
            </a:pPr>
            <a:r>
              <a:rPr lang="en-IN" sz="2400" dirty="0">
                <a:latin typeface="Times New Roman" panose="02020603050405020304" pitchFamily="18" charset="0"/>
                <a:cs typeface="Times New Roman" panose="02020603050405020304" pitchFamily="18" charset="0"/>
              </a:rPr>
              <a:t>A component diagram, also known as a UML component diagram, describes the organization and wiring of the physical </a:t>
            </a:r>
            <a:r>
              <a:rPr lang="en-IN" sz="2400" b="1" dirty="0">
                <a:latin typeface="Times New Roman" panose="02020603050405020304" pitchFamily="18" charset="0"/>
                <a:cs typeface="Times New Roman" panose="02020603050405020304" pitchFamily="18" charset="0"/>
              </a:rPr>
              <a:t>c</a:t>
            </a:r>
            <a:r>
              <a:rPr lang="en-IN" sz="24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functions is covered by planned development.</a:t>
            </a:r>
          </a:p>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709" y="3474026"/>
            <a:ext cx="4349029" cy="161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794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410"/>
            <a:ext cx="10515600" cy="835878"/>
          </a:xfrm>
        </p:spPr>
        <p:txBody>
          <a:bodyPr>
            <a:normAutofit/>
          </a:bodyPr>
          <a:lstStyle/>
          <a:p>
            <a:r>
              <a:rPr lang="en-IN" sz="2800" b="1" dirty="0">
                <a:latin typeface="Times New Roman" panose="02020603050405020304" pitchFamily="18" charset="0"/>
                <a:cs typeface="Times New Roman" panose="02020603050405020304" pitchFamily="18" charset="0"/>
              </a:rPr>
              <a:t>Architecture</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985" y="838200"/>
            <a:ext cx="744049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4055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latin typeface="Times New Roman" panose="02020603050405020304" pitchFamily="18" charset="0"/>
                <a:cs typeface="Times New Roman" panose="02020603050405020304" pitchFamily="18" charset="0"/>
              </a:rPr>
              <a:t>Results(</a:t>
            </a:r>
            <a:r>
              <a:rPr lang="en-IN" sz="2800" dirty="0">
                <a:latin typeface="Times New Roman" panose="02020603050405020304" pitchFamily="18" charset="0"/>
                <a:cs typeface="Times New Roman" panose="02020603050405020304" pitchFamily="18" charset="0"/>
              </a:rPr>
              <a:t>Input)</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54955" y="1269243"/>
            <a:ext cx="8761412" cy="5281682"/>
          </a:xfrm>
        </p:spPr>
        <p:txBody>
          <a:bodyPr>
            <a:normAutofit/>
          </a:bodyPr>
          <a:lstStyle/>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Home page:</a:t>
            </a:r>
          </a:p>
          <a:p>
            <a:endParaRPr lang="en-IN" sz="20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383322" y="2039815"/>
            <a:ext cx="7631723" cy="3505199"/>
          </a:xfrm>
          <a:prstGeom prst="rect">
            <a:avLst/>
          </a:prstGeom>
        </p:spPr>
      </p:pic>
    </p:spTree>
    <p:extLst>
      <p:ext uri="{BB962C8B-B14F-4D97-AF65-F5344CB8AC3E}">
        <p14:creationId xmlns:p14="http://schemas.microsoft.com/office/powerpoint/2010/main" val="37277050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29018" y="968991"/>
            <a:ext cx="10515600" cy="5235268"/>
          </a:xfrm>
        </p:spPr>
        <p:txBody>
          <a:bodyPr/>
          <a:lstStyle/>
          <a:p>
            <a:r>
              <a:rPr lang="en-IN" sz="2400" dirty="0">
                <a:latin typeface="Times New Roman" panose="02020603050405020304" pitchFamily="18" charset="0"/>
                <a:cs typeface="Times New Roman" panose="02020603050405020304" pitchFamily="18" charset="0"/>
              </a:rPr>
              <a:t>User Login Page</a:t>
            </a:r>
            <a:r>
              <a:rPr lang="en-IN" dirty="0"/>
              <a:t>:</a:t>
            </a:r>
          </a:p>
        </p:txBody>
      </p:sp>
      <p:pic>
        <p:nvPicPr>
          <p:cNvPr id="5" name="Picture 4"/>
          <p:cNvPicPr/>
          <p:nvPr/>
        </p:nvPicPr>
        <p:blipFill>
          <a:blip r:embed="rId2"/>
          <a:stretch>
            <a:fillRect/>
          </a:stretch>
        </p:blipFill>
        <p:spPr>
          <a:xfrm>
            <a:off x="1477108" y="2005012"/>
            <a:ext cx="7484647" cy="3762742"/>
          </a:xfrm>
          <a:prstGeom prst="rect">
            <a:avLst/>
          </a:prstGeom>
        </p:spPr>
      </p:pic>
    </p:spTree>
    <p:extLst>
      <p:ext uri="{BB962C8B-B14F-4D97-AF65-F5344CB8AC3E}">
        <p14:creationId xmlns:p14="http://schemas.microsoft.com/office/powerpoint/2010/main" val="36372365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655093"/>
            <a:ext cx="10515600" cy="5521870"/>
          </a:xfrm>
        </p:spPr>
        <p:txBody>
          <a:bodyPr>
            <a:normAutofit/>
          </a:bodyPr>
          <a:lstStyle/>
          <a:p>
            <a:r>
              <a:rPr lang="en-IN" sz="2400" dirty="0">
                <a:latin typeface="Times New Roman" pitchFamily="18" charset="0"/>
                <a:cs typeface="Times New Roman" pitchFamily="18" charset="0"/>
              </a:rPr>
              <a:t>User Registration Page:</a:t>
            </a:r>
          </a:p>
        </p:txBody>
      </p:sp>
      <p:pic>
        <p:nvPicPr>
          <p:cNvPr id="4" name="Picture 3"/>
          <p:cNvPicPr/>
          <p:nvPr/>
        </p:nvPicPr>
        <p:blipFill>
          <a:blip r:embed="rId2"/>
          <a:stretch>
            <a:fillRect/>
          </a:stretch>
        </p:blipFill>
        <p:spPr>
          <a:xfrm>
            <a:off x="1312985" y="1993900"/>
            <a:ext cx="7648770" cy="3820746"/>
          </a:xfrm>
          <a:prstGeom prst="rect">
            <a:avLst/>
          </a:prstGeom>
        </p:spPr>
      </p:pic>
    </p:spTree>
    <p:extLst>
      <p:ext uri="{BB962C8B-B14F-4D97-AF65-F5344CB8AC3E}">
        <p14:creationId xmlns:p14="http://schemas.microsoft.com/office/powerpoint/2010/main" val="3132967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68490"/>
            <a:ext cx="10515600" cy="5808473"/>
          </a:xfrm>
        </p:spPr>
        <p:txBody>
          <a:bodyPr/>
          <a:lstStyle/>
          <a:p>
            <a:r>
              <a:rPr lang="en-IN" dirty="0"/>
              <a:t>ABOUT THE PROJECT:</a:t>
            </a:r>
          </a:p>
          <a:p>
            <a:endParaRPr lang="en-IN" dirty="0"/>
          </a:p>
        </p:txBody>
      </p:sp>
      <p:pic>
        <p:nvPicPr>
          <p:cNvPr id="5" name="Picture 4"/>
          <p:cNvPicPr/>
          <p:nvPr/>
        </p:nvPicPr>
        <p:blipFill>
          <a:blip r:embed="rId2"/>
          <a:stretch>
            <a:fillRect/>
          </a:stretch>
        </p:blipFill>
        <p:spPr>
          <a:xfrm>
            <a:off x="984738" y="1963737"/>
            <a:ext cx="7977017" cy="3956417"/>
          </a:xfrm>
          <a:prstGeom prst="rect">
            <a:avLst/>
          </a:prstGeom>
        </p:spPr>
      </p:pic>
    </p:spTree>
    <p:extLst>
      <p:ext uri="{BB962C8B-B14F-4D97-AF65-F5344CB8AC3E}">
        <p14:creationId xmlns:p14="http://schemas.microsoft.com/office/powerpoint/2010/main" val="4045658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59307"/>
            <a:ext cx="10515600" cy="5917656"/>
          </a:xfrm>
        </p:spPr>
        <p:txBody>
          <a:bodyPr/>
          <a:lstStyle/>
          <a:p>
            <a:r>
              <a:rPr lang="en-IN" sz="2400" dirty="0">
                <a:latin typeface="Times New Roman" pitchFamily="18" charset="0"/>
                <a:cs typeface="Times New Roman" pitchFamily="18" charset="0"/>
              </a:rPr>
              <a:t>User Home Page:</a:t>
            </a:r>
          </a:p>
          <a:p>
            <a:endParaRPr lang="en-IN" dirty="0"/>
          </a:p>
        </p:txBody>
      </p:sp>
      <p:pic>
        <p:nvPicPr>
          <p:cNvPr id="4" name="Picture 3"/>
          <p:cNvPicPr/>
          <p:nvPr/>
        </p:nvPicPr>
        <p:blipFill>
          <a:blip r:embed="rId2"/>
          <a:stretch>
            <a:fillRect/>
          </a:stretch>
        </p:blipFill>
        <p:spPr>
          <a:xfrm>
            <a:off x="1441938" y="2052002"/>
            <a:ext cx="7519817" cy="3598521"/>
          </a:xfrm>
          <a:prstGeom prst="rect">
            <a:avLst/>
          </a:prstGeom>
        </p:spPr>
      </p:pic>
    </p:spTree>
    <p:extLst>
      <p:ext uri="{BB962C8B-B14F-4D97-AF65-F5344CB8AC3E}">
        <p14:creationId xmlns:p14="http://schemas.microsoft.com/office/powerpoint/2010/main" val="2101208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838200" y="1501254"/>
            <a:ext cx="10515600" cy="4675709"/>
          </a:xfrm>
        </p:spPr>
        <p:txBody>
          <a:bodyPr>
            <a:normAutofit/>
          </a:bodyPr>
          <a:lstStyle/>
          <a:p>
            <a:pPr algn="just">
              <a:lnSpc>
                <a:spcPct val="150000"/>
              </a:lnSpc>
            </a:pPr>
            <a:r>
              <a:rPr lang="en-US" sz="2400" dirty="0">
                <a:latin typeface="Times New Roman" pitchFamily="18" charset="0"/>
                <a:cs typeface="Times New Roman" pitchFamily="18" charset="0"/>
              </a:rPr>
              <a:t>Rice is the staple source of food in India as well as across the world. It is attacked by a variety of diseases in various stages of its cultivation. </a:t>
            </a:r>
          </a:p>
          <a:p>
            <a:pPr algn="just">
              <a:lnSpc>
                <a:spcPct val="150000"/>
              </a:lnSpc>
            </a:pPr>
            <a:r>
              <a:rPr lang="en-US" sz="2400" dirty="0">
                <a:latin typeface="Times New Roman" pitchFamily="18" charset="0"/>
                <a:cs typeface="Times New Roman" pitchFamily="18" charset="0"/>
              </a:rPr>
              <a:t>To aid the plight of the farmers and provide improved accuracy of plant disease detection, research work using various machine learning algorithms including Support Vector Machine(SVM), Artificial Neural Networks have been done.</a:t>
            </a:r>
          </a:p>
          <a:p>
            <a:pPr algn="just">
              <a:lnSpc>
                <a:spcPct val="150000"/>
              </a:lnSpc>
            </a:pPr>
            <a:r>
              <a:rPr lang="en-US" sz="2400" dirty="0">
                <a:latin typeface="Times New Roman" pitchFamily="18" charset="0"/>
                <a:cs typeface="Times New Roman" pitchFamily="18" charset="0"/>
              </a:rPr>
              <a:t>However, the accuracy of such systems is highly dependent on feature selection techniques.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261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846161"/>
            <a:ext cx="10515600" cy="5330802"/>
          </a:xfrm>
        </p:spPr>
        <p:txBody>
          <a:bodyPr>
            <a:normAutofit/>
          </a:bodyPr>
          <a:lstStyle/>
          <a:p>
            <a:r>
              <a:rPr lang="en-US" sz="2400" dirty="0">
                <a:latin typeface="Times New Roman" panose="02020603050405020304" pitchFamily="18" charset="0"/>
                <a:cs typeface="Times New Roman" panose="02020603050405020304" pitchFamily="18" charset="0"/>
              </a:rPr>
              <a:t>Upload an image</a:t>
            </a:r>
            <a:endParaRPr lang="en-IN" sz="24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641231" y="1733549"/>
            <a:ext cx="7317031" cy="3963865"/>
          </a:xfrm>
          <a:prstGeom prst="rect">
            <a:avLst/>
          </a:prstGeom>
        </p:spPr>
      </p:pic>
    </p:spTree>
    <p:extLst>
      <p:ext uri="{BB962C8B-B14F-4D97-AF65-F5344CB8AC3E}">
        <p14:creationId xmlns:p14="http://schemas.microsoft.com/office/powerpoint/2010/main" val="1284078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518615"/>
            <a:ext cx="10515600" cy="6073253"/>
          </a:xfrm>
        </p:spPr>
        <p:txBody>
          <a:bodyPr/>
          <a:lstStyle/>
          <a:p>
            <a:pPr marL="0" lvl="0" indent="0" fontAlgn="base">
              <a:lnSpc>
                <a:spcPct val="100000"/>
              </a:lnSpc>
              <a:spcBef>
                <a:spcPct val="0"/>
              </a:spcBef>
              <a:spcAft>
                <a:spcPct val="0"/>
              </a:spcAft>
              <a:buNone/>
            </a:pPr>
            <a:r>
              <a:rPr lang="en-US" sz="2400" dirty="0">
                <a:latin typeface="Times New Roman" pitchFamily="18" charset="0"/>
                <a:ea typeface="Calibri" pitchFamily="34" charset="0"/>
                <a:cs typeface="Times New Roman" pitchFamily="18" charset="0"/>
              </a:rPr>
              <a:t>System predicted disease is </a:t>
            </a:r>
            <a:r>
              <a:rPr lang="en-US" sz="2400" dirty="0" err="1">
                <a:latin typeface="Times New Roman" pitchFamily="18" charset="0"/>
                <a:ea typeface="Calibri" pitchFamily="34" charset="0"/>
                <a:cs typeface="Times New Roman" pitchFamily="18" charset="0"/>
              </a:rPr>
              <a:t>BownSpot</a:t>
            </a:r>
            <a:r>
              <a:rPr lang="en-US" sz="2400" dirty="0">
                <a:latin typeface="Times New Roman" pitchFamily="18" charset="0"/>
                <a:ea typeface="Calibri" pitchFamily="34" charset="0"/>
                <a:cs typeface="Times New Roman" pitchFamily="18" charset="0"/>
              </a:rPr>
              <a:t>:</a:t>
            </a:r>
            <a:endParaRPr lang="en-US" sz="2400" dirty="0">
              <a:latin typeface="Times New Roman" pitchFamily="18" charset="0"/>
              <a:cs typeface="Times New Roman" pitchFamily="18" charset="0"/>
            </a:endParaRPr>
          </a:p>
          <a:p>
            <a:endParaRPr lang="en-IN" dirty="0"/>
          </a:p>
        </p:txBody>
      </p:sp>
      <p:pic>
        <p:nvPicPr>
          <p:cNvPr id="1025"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708" y="1828800"/>
            <a:ext cx="7033846" cy="41968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362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40050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18866"/>
            <a:ext cx="10515600" cy="5358097"/>
          </a:xfrm>
        </p:spPr>
        <p:txBody>
          <a:bodyPr>
            <a:normAutofit/>
          </a:bodyPr>
          <a:lstStyle/>
          <a:p>
            <a:r>
              <a:rPr lang="en-IN" sz="2400" dirty="0">
                <a:latin typeface="Times New Roman" pitchFamily="18" charset="0"/>
                <a:cs typeface="Times New Roman" pitchFamily="18" charset="0"/>
              </a:rPr>
              <a:t>System predicted disease is Healthy:</a:t>
            </a:r>
            <a:endParaRPr lang="en-US" sz="2400" dirty="0">
              <a:latin typeface="Times New Roman" pitchFamily="18" charset="0"/>
              <a:cs typeface="Times New Roman" pitchFamily="18" charset="0"/>
            </a:endParaRPr>
          </a:p>
          <a:p>
            <a:endParaRPr lang="en-US" sz="2400" dirty="0"/>
          </a:p>
          <a:p>
            <a:endParaRPr lang="en-IN" sz="24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559169" y="1984057"/>
            <a:ext cx="7402586" cy="3736805"/>
          </a:xfrm>
          <a:prstGeom prst="rect">
            <a:avLst/>
          </a:prstGeom>
        </p:spPr>
      </p:pic>
    </p:spTree>
    <p:extLst>
      <p:ext uri="{BB962C8B-B14F-4D97-AF65-F5344CB8AC3E}">
        <p14:creationId xmlns:p14="http://schemas.microsoft.com/office/powerpoint/2010/main" val="1019351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8740"/>
            <a:ext cx="10515600" cy="5508223"/>
          </a:xfrm>
        </p:spPr>
        <p:txBody>
          <a:bodyPr>
            <a:normAutofit/>
          </a:bodyPr>
          <a:lstStyle/>
          <a:p>
            <a:r>
              <a:rPr lang="en-IN" sz="2400" dirty="0">
                <a:latin typeface="Times New Roman" pitchFamily="18" charset="0"/>
                <a:cs typeface="Times New Roman" pitchFamily="18" charset="0"/>
              </a:rPr>
              <a:t>System predicted disease is </a:t>
            </a:r>
            <a:r>
              <a:rPr lang="en-IN" sz="2400" dirty="0" err="1">
                <a:latin typeface="Times New Roman" pitchFamily="18" charset="0"/>
                <a:cs typeface="Times New Roman" pitchFamily="18" charset="0"/>
              </a:rPr>
              <a:t>LeafBlast</a:t>
            </a:r>
            <a:r>
              <a:rPr lang="en-IN"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477108" y="1970405"/>
            <a:ext cx="7484647" cy="3855964"/>
          </a:xfrm>
          <a:prstGeom prst="rect">
            <a:avLst/>
          </a:prstGeom>
        </p:spPr>
      </p:pic>
    </p:spTree>
    <p:extLst>
      <p:ext uri="{BB962C8B-B14F-4D97-AF65-F5344CB8AC3E}">
        <p14:creationId xmlns:p14="http://schemas.microsoft.com/office/powerpoint/2010/main" val="808618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873457"/>
            <a:ext cx="10515600" cy="5303506"/>
          </a:xfrm>
        </p:spPr>
        <p:txBody>
          <a:bodyPr/>
          <a:lstStyle/>
          <a:p>
            <a:r>
              <a:rPr lang="en-IN" sz="2400" dirty="0">
                <a:latin typeface="Times New Roman" pitchFamily="18" charset="0"/>
                <a:cs typeface="Times New Roman" pitchFamily="18" charset="0"/>
              </a:rPr>
              <a:t>System predicted disease is </a:t>
            </a:r>
            <a:r>
              <a:rPr lang="en-IN" sz="2400" dirty="0" err="1">
                <a:latin typeface="Times New Roman" pitchFamily="18" charset="0"/>
                <a:cs typeface="Times New Roman" pitchFamily="18" charset="0"/>
              </a:rPr>
              <a:t>LeafBlight</a:t>
            </a:r>
            <a:r>
              <a:rPr lang="en-IN"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endParaRPr lang="en-IN" dirty="0"/>
          </a:p>
        </p:txBody>
      </p:sp>
      <p:pic>
        <p:nvPicPr>
          <p:cNvPr id="4" name="Picture 3"/>
          <p:cNvPicPr/>
          <p:nvPr/>
        </p:nvPicPr>
        <p:blipFill>
          <a:blip r:embed="rId2"/>
          <a:stretch>
            <a:fillRect/>
          </a:stretch>
        </p:blipFill>
        <p:spPr>
          <a:xfrm>
            <a:off x="1641231" y="1941512"/>
            <a:ext cx="7320524" cy="3990365"/>
          </a:xfrm>
          <a:prstGeom prst="rect">
            <a:avLst/>
          </a:prstGeom>
        </p:spPr>
      </p:pic>
    </p:spTree>
    <p:extLst>
      <p:ext uri="{BB962C8B-B14F-4D97-AF65-F5344CB8AC3E}">
        <p14:creationId xmlns:p14="http://schemas.microsoft.com/office/powerpoint/2010/main" val="2811813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62014" y="388361"/>
            <a:ext cx="8761413" cy="728480"/>
          </a:xfrm>
        </p:spPr>
        <p:txBody>
          <a:bodyPr>
            <a:normAutofit fontScale="90000"/>
          </a:bodyPr>
          <a:lstStyle/>
          <a:p>
            <a:r>
              <a:rPr lang="en-US" sz="2700" b="1" dirty="0">
                <a:latin typeface="Times New Roman" panose="02020603050405020304" pitchFamily="18" charset="0"/>
                <a:cs typeface="Times New Roman" panose="02020603050405020304" pitchFamily="18" charset="0"/>
              </a:rPr>
              <a:t>Conclusion</a:t>
            </a:r>
            <a:r>
              <a:rPr lang="en-US" sz="2400" b="1" dirty="0">
                <a:latin typeface="Times New Roman" panose="02020603050405020304" pitchFamily="18" charset="0"/>
                <a:cs typeface="Times New Roman" panose="02020603050405020304" pitchFamily="18" charset="0"/>
              </a:rPr>
              <a:t>:</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7" name="Content Placeholder 2"/>
          <p:cNvSpPr>
            <a:spLocks noGrp="1"/>
          </p:cNvSpPr>
          <p:nvPr>
            <p:ph idx="1"/>
          </p:nvPr>
        </p:nvSpPr>
        <p:spPr>
          <a:xfrm>
            <a:off x="436728" y="1473958"/>
            <a:ext cx="11286699" cy="3860042"/>
          </a:xfrm>
        </p:spPr>
        <p:txBody>
          <a:bodyPr>
            <a:normAutofit lnSpcReduction="10000"/>
          </a:bodyPr>
          <a:lstStyle/>
          <a:p>
            <a:pPr algn="just">
              <a:lnSpc>
                <a:spcPct val="150000"/>
              </a:lnSpc>
            </a:pPr>
            <a:r>
              <a:rPr lang="en-US" sz="2400" dirty="0">
                <a:latin typeface="Times New Roman" pitchFamily="18" charset="0"/>
                <a:cs typeface="Times New Roman" pitchFamily="18" charset="0"/>
              </a:rPr>
              <a:t>In this paper we have proposed a deep learning architecture with training on 1509 images of rice leaves and testing on different 647 images and that correctly classifies 92.46% of the test images. Transfer Learning using fine-tuning the predefined RESNET-50 has greatly improved the performance of the model which otherwise did not produce satisfactory results on such small dataset. The number of epochs used was stopped at 25 because we had received a cut point after which the accuracy was not improving and the loss was not decreasing on both training and validation data.</a:t>
            </a:r>
          </a:p>
        </p:txBody>
      </p:sp>
    </p:spTree>
    <p:extLst>
      <p:ext uri="{BB962C8B-B14F-4D97-AF65-F5344CB8AC3E}">
        <p14:creationId xmlns:p14="http://schemas.microsoft.com/office/powerpoint/2010/main" val="3716207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1194" y="839515"/>
            <a:ext cx="13370939" cy="1241946"/>
          </a:xfrm>
        </p:spPr>
        <p:txBody>
          <a:bodyPr>
            <a:noAutofit/>
          </a:bodyPr>
          <a:lstStyle/>
          <a:p>
            <a:r>
              <a:rPr lang="en-US" sz="2400" b="1" dirty="0">
                <a:latin typeface="Times New Roman" panose="02020603050405020304" pitchFamily="18" charset="0"/>
                <a:cs typeface="Times New Roman" panose="02020603050405020304" pitchFamily="18" charset="0"/>
              </a:rPr>
              <a:t>References:</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341194" y="1657351"/>
            <a:ext cx="11259403" cy="5057774"/>
          </a:xfrm>
        </p:spPr>
        <p:txBody>
          <a:bodyPr>
            <a:noAutofit/>
          </a:bodyPr>
          <a:lstStyle/>
          <a:p>
            <a:pPr algn="just">
              <a:lnSpc>
                <a:spcPct val="150000"/>
              </a:lnSpc>
            </a:pPr>
            <a:r>
              <a:rPr lang="en-US" sz="2400" dirty="0">
                <a:latin typeface="Times New Roman" pitchFamily="18" charset="0"/>
                <a:cs typeface="Times New Roman" pitchFamily="18" charset="0"/>
              </a:rPr>
              <a:t>[1] T. Gupta, ”Plant leaf disease analysis using image processing technique with modified SVM-CS classifier,” Int. J. Eng. </a:t>
            </a:r>
            <a:r>
              <a:rPr lang="en-US" sz="2400" dirty="0" err="1">
                <a:latin typeface="Times New Roman" pitchFamily="18" charset="0"/>
                <a:cs typeface="Times New Roman" pitchFamily="18" charset="0"/>
              </a:rPr>
              <a:t>Manag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Technol</a:t>
            </a:r>
            <a:r>
              <a:rPr lang="en-US" sz="2400" dirty="0">
                <a:latin typeface="Times New Roman" pitchFamily="18" charset="0"/>
                <a:cs typeface="Times New Roman" pitchFamily="18" charset="0"/>
              </a:rPr>
              <a:t>, no. 5, pp. 11-17, 2017. </a:t>
            </a:r>
          </a:p>
          <a:p>
            <a:pPr algn="just">
              <a:lnSpc>
                <a:spcPct val="150000"/>
              </a:lnSpc>
            </a:pPr>
            <a:r>
              <a:rPr lang="en-US" sz="2400" dirty="0">
                <a:latin typeface="Times New Roman" pitchFamily="18" charset="0"/>
                <a:cs typeface="Times New Roman" pitchFamily="18" charset="0"/>
              </a:rPr>
              <a:t>[2] Y. </a:t>
            </a:r>
            <a:r>
              <a:rPr lang="en-US" sz="2400" dirty="0" err="1">
                <a:latin typeface="Times New Roman" pitchFamily="18" charset="0"/>
                <a:cs typeface="Times New Roman" pitchFamily="18" charset="0"/>
              </a:rPr>
              <a:t>Es-saady,T</a:t>
            </a:r>
            <a:r>
              <a:rPr lang="en-US" sz="2400" dirty="0">
                <a:latin typeface="Times New Roman" pitchFamily="18" charset="0"/>
                <a:cs typeface="Times New Roman" pitchFamily="18" charset="0"/>
              </a:rPr>
              <a:t>. El </a:t>
            </a:r>
            <a:r>
              <a:rPr lang="en-US" sz="2400" dirty="0" err="1">
                <a:latin typeface="Times New Roman" pitchFamily="18" charset="0"/>
                <a:cs typeface="Times New Roman" pitchFamily="18" charset="0"/>
              </a:rPr>
              <a:t>Massi,M</a:t>
            </a:r>
            <a:r>
              <a:rPr lang="en-US" sz="2400" dirty="0">
                <a:latin typeface="Times New Roman" pitchFamily="18" charset="0"/>
                <a:cs typeface="Times New Roman" pitchFamily="18" charset="0"/>
              </a:rPr>
              <a:t>. El </a:t>
            </a:r>
            <a:r>
              <a:rPr lang="en-US" sz="2400" dirty="0" err="1">
                <a:latin typeface="Times New Roman" pitchFamily="18" charset="0"/>
                <a:cs typeface="Times New Roman" pitchFamily="18" charset="0"/>
              </a:rPr>
              <a:t>Yassa,D</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Mammass</a:t>
            </a:r>
            <a:r>
              <a:rPr lang="en-US" sz="2400" dirty="0">
                <a:latin typeface="Times New Roman" pitchFamily="18" charset="0"/>
                <a:cs typeface="Times New Roman" pitchFamily="18" charset="0"/>
              </a:rPr>
              <a:t>, and A. </a:t>
            </a:r>
            <a:r>
              <a:rPr lang="en-US" sz="2400" dirty="0" err="1">
                <a:latin typeface="Times New Roman" pitchFamily="18" charset="0"/>
                <a:cs typeface="Times New Roman" pitchFamily="18" charset="0"/>
              </a:rPr>
              <a:t>Benazoun</a:t>
            </a:r>
            <a:r>
              <a:rPr lang="en-US" sz="2400" dirty="0">
                <a:latin typeface="Times New Roman" pitchFamily="18" charset="0"/>
                <a:cs typeface="Times New Roman" pitchFamily="18" charset="0"/>
              </a:rPr>
              <a:t>, ”Automatic recognition of plant leaves diseases based on serial combination of two SVM classifiers,” International Conference on Electrical and Information Technologies (ICEIT) pp. 561-566, 2016.</a:t>
            </a:r>
          </a:p>
          <a:p>
            <a:pPr algn="just">
              <a:lnSpc>
                <a:spcPct val="150000"/>
              </a:lnSpc>
            </a:pPr>
            <a:r>
              <a:rPr lang="en-US" sz="2400" dirty="0">
                <a:latin typeface="Times New Roman" pitchFamily="18" charset="0"/>
                <a:cs typeface="Times New Roman" pitchFamily="18" charset="0"/>
              </a:rPr>
              <a:t> [3] P. B. </a:t>
            </a:r>
            <a:r>
              <a:rPr lang="en-US" sz="2400" dirty="0" err="1">
                <a:latin typeface="Times New Roman" pitchFamily="18" charset="0"/>
                <a:cs typeface="Times New Roman" pitchFamily="18" charset="0"/>
              </a:rPr>
              <a:t>Padol</a:t>
            </a:r>
            <a:r>
              <a:rPr lang="en-US" sz="2400" dirty="0">
                <a:latin typeface="Times New Roman" pitchFamily="18" charset="0"/>
                <a:cs typeface="Times New Roman" pitchFamily="18" charset="0"/>
              </a:rPr>
              <a:t> and A. A. </a:t>
            </a:r>
            <a:r>
              <a:rPr lang="en-US" sz="2400" dirty="0" err="1">
                <a:latin typeface="Times New Roman" pitchFamily="18" charset="0"/>
                <a:cs typeface="Times New Roman" pitchFamily="18" charset="0"/>
              </a:rPr>
              <a:t>Yadav</a:t>
            </a:r>
            <a:r>
              <a:rPr lang="en-US" sz="2400" dirty="0">
                <a:latin typeface="Times New Roman" pitchFamily="18" charset="0"/>
                <a:cs typeface="Times New Roman" pitchFamily="18" charset="0"/>
              </a:rPr>
              <a:t>, “SVM classifier based grape leaf disease detection,” Conference on Advances in Signal Processing (CASP), pp. 175-179, 2016. </a:t>
            </a:r>
          </a:p>
        </p:txBody>
      </p:sp>
    </p:spTree>
    <p:extLst>
      <p:ext uri="{BB962C8B-B14F-4D97-AF65-F5344CB8AC3E}">
        <p14:creationId xmlns:p14="http://schemas.microsoft.com/office/powerpoint/2010/main" val="27403828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025" y="709683"/>
            <a:ext cx="11150221" cy="5745707"/>
          </a:xfrm>
        </p:spPr>
        <p:txBody>
          <a:bodyPr>
            <a:noAutofit/>
          </a:bodyPr>
          <a:lstStyle/>
          <a:p>
            <a:pPr algn="just">
              <a:lnSpc>
                <a:spcPct val="150000"/>
              </a:lnSpc>
            </a:pPr>
            <a:r>
              <a:rPr lang="en-IN" sz="2400" dirty="0">
                <a:latin typeface="Times New Roman" panose="02020603050405020304" pitchFamily="18" charset="0"/>
                <a:cs typeface="Times New Roman" panose="02020603050405020304" pitchFamily="18" charset="0"/>
              </a:rPr>
              <a:t> </a:t>
            </a:r>
            <a:r>
              <a:rPr lang="en-US" sz="2400" dirty="0">
                <a:latin typeface="Times New Roman" pitchFamily="18" charset="0"/>
                <a:cs typeface="Times New Roman" pitchFamily="18" charset="0"/>
              </a:rPr>
              <a:t>[4] L. Liu and G. Zhou, “Extraction of the rice leaf disease image based on BP neural network,” International Conference on Computational Intelligence and Software Engineering ,pp. 1-3,2009. </a:t>
            </a:r>
          </a:p>
          <a:p>
            <a:pPr algn="just">
              <a:lnSpc>
                <a:spcPct val="150000"/>
              </a:lnSpc>
            </a:pPr>
            <a:r>
              <a:rPr lang="en-US" sz="2400" dirty="0">
                <a:latin typeface="Times New Roman" pitchFamily="18" charset="0"/>
                <a:cs typeface="Times New Roman" pitchFamily="18" charset="0"/>
              </a:rPr>
              <a:t>[5] S. </a:t>
            </a:r>
            <a:r>
              <a:rPr lang="en-US" sz="2400" dirty="0" err="1">
                <a:latin typeface="Times New Roman" pitchFamily="18" charset="0"/>
                <a:cs typeface="Times New Roman" pitchFamily="18" charset="0"/>
              </a:rPr>
              <a:t>Arivazhagan</a:t>
            </a:r>
            <a:r>
              <a:rPr lang="en-US" sz="2400" dirty="0">
                <a:latin typeface="Times New Roman" pitchFamily="18" charset="0"/>
                <a:cs typeface="Times New Roman" pitchFamily="18" charset="0"/>
              </a:rPr>
              <a:t> and S.V. </a:t>
            </a:r>
            <a:r>
              <a:rPr lang="en-US" sz="2400" dirty="0" err="1">
                <a:latin typeface="Times New Roman" pitchFamily="18" charset="0"/>
                <a:cs typeface="Times New Roman" pitchFamily="18" charset="0"/>
              </a:rPr>
              <a:t>Ligi</a:t>
            </a:r>
            <a:r>
              <a:rPr lang="en-US" sz="2400" dirty="0">
                <a:latin typeface="Times New Roman" pitchFamily="18" charset="0"/>
                <a:cs typeface="Times New Roman" pitchFamily="18" charset="0"/>
              </a:rPr>
              <a:t>, “Mango Leaf Diseases Identification Using Convolutional Neural Network,” International Journal of Pure and Applied Mathematics, vol. 120,no. 6, pp. 11067-11079,2008. </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00962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39" y="341194"/>
            <a:ext cx="9976513" cy="6141493"/>
          </a:xfrm>
          <a:prstGeom prst="rect">
            <a:avLst/>
          </a:prstGeom>
        </p:spPr>
      </p:pic>
    </p:spTree>
    <p:extLst>
      <p:ext uri="{BB962C8B-B14F-4D97-AF65-F5344CB8AC3E}">
        <p14:creationId xmlns:p14="http://schemas.microsoft.com/office/powerpoint/2010/main" val="34907978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073" y="961133"/>
            <a:ext cx="10515600" cy="4691521"/>
          </a:xfrm>
        </p:spPr>
        <p:txBody>
          <a:bodyPr>
            <a:normAutofit/>
          </a:bodyPr>
          <a:lstStyle/>
          <a:p>
            <a:pPr algn="just">
              <a:lnSpc>
                <a:spcPct val="150000"/>
              </a:lnSpc>
            </a:pPr>
            <a:r>
              <a:rPr lang="en-US" sz="2400" dirty="0">
                <a:latin typeface="Times New Roman" pitchFamily="18" charset="0"/>
                <a:cs typeface="Times New Roman" pitchFamily="18" charset="0"/>
              </a:rPr>
              <a:t>Recent researches on convolutional neural networks have provided great breakthrough in image based recognition by eliminating the need for image preprocessing as well as providing inbuilt feature selection. </a:t>
            </a:r>
          </a:p>
          <a:p>
            <a:pPr algn="just">
              <a:lnSpc>
                <a:spcPct val="150000"/>
              </a:lnSpc>
            </a:pPr>
            <a:r>
              <a:rPr lang="en-US" sz="2400" dirty="0">
                <a:latin typeface="Times New Roman" pitchFamily="18" charset="0"/>
                <a:cs typeface="Times New Roman" pitchFamily="18" charset="0"/>
              </a:rPr>
              <a:t>Nowadays, mobile phones are accessible to everyone and so we have come up with the idea of an automated system where the farmers can upload the diseased leaf image and post it to our server where the neural network will be used to identify the disease and the disease classification along with the remedy can be sent back to the farmer.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8550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8BA4A7-23BA-4F82-8754-0DFB9C367A6B}"/>
              </a:ext>
            </a:extLst>
          </p:cNvPr>
          <p:cNvSpPr>
            <a:spLocks noGrp="1"/>
          </p:cNvSpPr>
          <p:nvPr>
            <p:ph type="title"/>
          </p:nvPr>
        </p:nvSpPr>
        <p:spPr>
          <a:xfrm>
            <a:off x="745067" y="199663"/>
            <a:ext cx="10515600" cy="984704"/>
          </a:xfrm>
        </p:spPr>
        <p:txBody>
          <a:bodyPr/>
          <a:lstStyle/>
          <a:p>
            <a:r>
              <a:rPr lang="en-IN" dirty="0">
                <a:latin typeface="Times New Roman" panose="02020603050405020304" pitchFamily="18" charset="0"/>
                <a:cs typeface="Times New Roman" panose="02020603050405020304" pitchFamily="18" charset="0"/>
              </a:rPr>
              <a:t>Literature Survey</a:t>
            </a:r>
            <a:endParaRPr lang="en-US" dirty="0"/>
          </a:p>
        </p:txBody>
      </p:sp>
      <p:graphicFrame>
        <p:nvGraphicFramePr>
          <p:cNvPr id="5" name="Table 4">
            <a:extLst>
              <a:ext uri="{FF2B5EF4-FFF2-40B4-BE49-F238E27FC236}">
                <a16:creationId xmlns:a16="http://schemas.microsoft.com/office/drawing/2014/main" id="{80195ACA-F868-4975-827A-6BA2E1065B0D}"/>
              </a:ext>
            </a:extLst>
          </p:cNvPr>
          <p:cNvGraphicFramePr>
            <a:graphicFrameLocks noGrp="1"/>
          </p:cNvGraphicFramePr>
          <p:nvPr>
            <p:extLst>
              <p:ext uri="{D42A27DB-BD31-4B8C-83A1-F6EECF244321}">
                <p14:modId xmlns:p14="http://schemas.microsoft.com/office/powerpoint/2010/main" val="3928017197"/>
              </p:ext>
            </p:extLst>
          </p:nvPr>
        </p:nvGraphicFramePr>
        <p:xfrm>
          <a:off x="745067" y="1045029"/>
          <a:ext cx="10608733" cy="5538651"/>
        </p:xfrm>
        <a:graphic>
          <a:graphicData uri="http://schemas.openxmlformats.org/drawingml/2006/table">
            <a:tbl>
              <a:tblPr firstRow="1" bandRow="1">
                <a:tableStyleId>{5940675A-B579-460E-94D1-54222C63F5DA}</a:tableStyleId>
              </a:tblPr>
              <a:tblGrid>
                <a:gridCol w="895667">
                  <a:extLst>
                    <a:ext uri="{9D8B030D-6E8A-4147-A177-3AD203B41FA5}">
                      <a16:colId xmlns:a16="http://schemas.microsoft.com/office/drawing/2014/main" val="2683792983"/>
                    </a:ext>
                  </a:extLst>
                </a:gridCol>
                <a:gridCol w="1991176">
                  <a:extLst>
                    <a:ext uri="{9D8B030D-6E8A-4147-A177-3AD203B41FA5}">
                      <a16:colId xmlns:a16="http://schemas.microsoft.com/office/drawing/2014/main" val="3369665241"/>
                    </a:ext>
                  </a:extLst>
                </a:gridCol>
                <a:gridCol w="2356922">
                  <a:extLst>
                    <a:ext uri="{9D8B030D-6E8A-4147-A177-3AD203B41FA5}">
                      <a16:colId xmlns:a16="http://schemas.microsoft.com/office/drawing/2014/main" val="2084876867"/>
                    </a:ext>
                  </a:extLst>
                </a:gridCol>
                <a:gridCol w="3102329">
                  <a:extLst>
                    <a:ext uri="{9D8B030D-6E8A-4147-A177-3AD203B41FA5}">
                      <a16:colId xmlns:a16="http://schemas.microsoft.com/office/drawing/2014/main" val="1462724747"/>
                    </a:ext>
                  </a:extLst>
                </a:gridCol>
                <a:gridCol w="2262639">
                  <a:extLst>
                    <a:ext uri="{9D8B030D-6E8A-4147-A177-3AD203B41FA5}">
                      <a16:colId xmlns:a16="http://schemas.microsoft.com/office/drawing/2014/main" val="2543833191"/>
                    </a:ext>
                  </a:extLst>
                </a:gridCol>
              </a:tblGrid>
              <a:tr h="708907">
                <a:tc>
                  <a:txBody>
                    <a:bodyPr/>
                    <a:lstStyle/>
                    <a:p>
                      <a:pPr algn="ctr"/>
                      <a:r>
                        <a:rPr lang="en-US" sz="2000" b="1" dirty="0">
                          <a:latin typeface="Times New Roman" panose="02020603050405020304" pitchFamily="18" charset="0"/>
                          <a:cs typeface="Times New Roman" panose="02020603050405020304" pitchFamily="18" charset="0"/>
                        </a:rPr>
                        <a:t>S. NO</a:t>
                      </a:r>
                    </a:p>
                  </a:txBody>
                  <a:tcPr/>
                </a:tc>
                <a:tc>
                  <a:txBody>
                    <a:bodyPr/>
                    <a:lstStyle/>
                    <a:p>
                      <a:pPr algn="ctr"/>
                      <a:r>
                        <a:rPr lang="en-US" sz="2000" b="1" dirty="0">
                          <a:latin typeface="Times New Roman" panose="02020603050405020304" pitchFamily="18" charset="0"/>
                          <a:cs typeface="Times New Roman" panose="02020603050405020304" pitchFamily="18" charset="0"/>
                        </a:rPr>
                        <a:t>Journal Type </a:t>
                      </a:r>
                      <a:r>
                        <a:rPr lang="en-US" sz="2000" b="1" baseline="0" dirty="0">
                          <a:latin typeface="Times New Roman" panose="02020603050405020304" pitchFamily="18" charset="0"/>
                          <a:cs typeface="Times New Roman" panose="02020603050405020304" pitchFamily="18" charset="0"/>
                        </a:rPr>
                        <a:t>with year</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Authors</a:t>
                      </a:r>
                    </a:p>
                  </a:txBody>
                  <a:tcPr/>
                </a:tc>
                <a:tc>
                  <a:txBody>
                    <a:bodyPr/>
                    <a:lstStyle/>
                    <a:p>
                      <a:pPr algn="ctr"/>
                      <a:r>
                        <a:rPr lang="en-US" sz="2000" b="1" dirty="0">
                          <a:latin typeface="Times New Roman" panose="02020603050405020304" pitchFamily="18" charset="0"/>
                          <a:cs typeface="Times New Roman" panose="02020603050405020304" pitchFamily="18" charset="0"/>
                        </a:rPr>
                        <a:t>Title</a:t>
                      </a:r>
                    </a:p>
                  </a:txBody>
                  <a:tcPr/>
                </a:tc>
                <a:tc>
                  <a:txBody>
                    <a:bodyPr/>
                    <a:lstStyle/>
                    <a:p>
                      <a:pPr algn="ctr"/>
                      <a:r>
                        <a:rPr lang="en-US" sz="2000" b="1"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val="3855716118"/>
                  </a:ext>
                </a:extLst>
              </a:tr>
              <a:tr h="3174669">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IN" sz="2000" dirty="0">
                          <a:latin typeface="Times New Roman" panose="02020603050405020304" pitchFamily="18" charset="0"/>
                          <a:cs typeface="Times New Roman" panose="02020603050405020304" pitchFamily="18" charset="0"/>
                        </a:rPr>
                        <a:t>International Journal</a:t>
                      </a:r>
                    </a:p>
                    <a:p>
                      <a:pPr algn="ctr"/>
                      <a:r>
                        <a:rPr lang="en-IN" sz="2000" dirty="0">
                          <a:latin typeface="Times New Roman" panose="02020603050405020304" pitchFamily="18" charset="0"/>
                          <a:cs typeface="Times New Roman" panose="02020603050405020304" pitchFamily="18" charset="0"/>
                        </a:rPr>
                        <a:t>(2018)</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latin typeface="Times New Roman" panose="02020603050405020304" pitchFamily="18" charset="0"/>
                          <a:cs typeface="Times New Roman" panose="02020603050405020304" pitchFamily="18" charset="0"/>
                        </a:rPr>
                        <a:t>R. R. </a:t>
                      </a:r>
                      <a:r>
                        <a:rPr lang="en-IN" sz="2000" dirty="0" err="1">
                          <a:latin typeface="Times New Roman" panose="02020603050405020304" pitchFamily="18" charset="0"/>
                          <a:cs typeface="Times New Roman" panose="02020603050405020304" pitchFamily="18" charset="0"/>
                        </a:rPr>
                        <a:t>Atole</a:t>
                      </a:r>
                      <a:r>
                        <a:rPr lang="en-IN" sz="2000" dirty="0">
                          <a:latin typeface="Times New Roman" panose="02020603050405020304" pitchFamily="18" charset="0"/>
                          <a:cs typeface="Times New Roman" panose="02020603050405020304" pitchFamily="18" charset="0"/>
                        </a:rPr>
                        <a:t>, D. Park</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A Multiclass Deep Convolutional Neural Network Classifier for Detection of Common Rice Plant Anomalies</a:t>
                      </a:r>
                    </a:p>
                  </a:txBody>
                  <a:tcPr/>
                </a:tc>
                <a:tc>
                  <a:txBody>
                    <a:bodyPr/>
                    <a:lstStyle/>
                    <a:p>
                      <a:pPr algn="ctr"/>
                      <a:r>
                        <a:rPr lang="en-US" sz="2000" dirty="0">
                          <a:latin typeface="Times New Roman" panose="02020603050405020304" pitchFamily="18" charset="0"/>
                          <a:cs typeface="Times New Roman" panose="02020603050405020304" pitchFamily="18" charset="0"/>
                        </a:rPr>
                        <a:t>A three-class classifier was implemented representing normal, unhealthy, and snail infested plants via transfer learning from an </a:t>
                      </a:r>
                      <a:r>
                        <a:rPr lang="en-US" sz="2000" dirty="0" err="1">
                          <a:latin typeface="Times New Roman" panose="02020603050405020304" pitchFamily="18" charset="0"/>
                          <a:cs typeface="Times New Roman" panose="02020603050405020304" pitchFamily="18" charset="0"/>
                        </a:rPr>
                        <a:t>AlexNet</a:t>
                      </a:r>
                      <a:r>
                        <a:rPr lang="en-US" sz="2000" dirty="0">
                          <a:latin typeface="Times New Roman" panose="02020603050405020304" pitchFamily="18" charset="0"/>
                          <a:cs typeface="Times New Roman" panose="02020603050405020304" pitchFamily="18" charset="0"/>
                        </a:rPr>
                        <a:t> deep network.</a:t>
                      </a:r>
                    </a:p>
                  </a:txBody>
                  <a:tcPr/>
                </a:tc>
                <a:extLst>
                  <a:ext uri="{0D108BD9-81ED-4DB2-BD59-A6C34878D82A}">
                    <a16:rowId xmlns:a16="http://schemas.microsoft.com/office/drawing/2014/main" val="3359482335"/>
                  </a:ext>
                </a:extLst>
              </a:tr>
              <a:tr h="1655075">
                <a:tc>
                  <a:txBody>
                    <a:bodyPr/>
                    <a:lstStyle/>
                    <a:p>
                      <a:pPr algn="ctr"/>
                      <a:r>
                        <a:rPr lang="en-US" sz="2000" dirty="0">
                          <a:latin typeface="Times New Roman" panose="02020603050405020304" pitchFamily="18" charset="0"/>
                          <a:cs typeface="Times New Roman" panose="02020603050405020304" pitchFamily="18" charset="0"/>
                        </a:rPr>
                        <a:t>2</a:t>
                      </a:r>
                    </a:p>
                  </a:txBody>
                  <a:tcPr/>
                </a:tc>
                <a:tc>
                  <a:txBody>
                    <a:bodyPr/>
                    <a:lstStyle/>
                    <a:p>
                      <a:r>
                        <a:rPr lang="en-IN" sz="2000" dirty="0">
                          <a:latin typeface="Times New Roman" panose="02020603050405020304" pitchFamily="18" charset="0"/>
                          <a:cs typeface="Times New Roman" panose="02020603050405020304" pitchFamily="18" charset="0"/>
                        </a:rPr>
                        <a:t>Journal</a:t>
                      </a:r>
                    </a:p>
                    <a:p>
                      <a:r>
                        <a:rPr lang="en-IN" sz="2000" dirty="0">
                          <a:latin typeface="Times New Roman" panose="02020603050405020304" pitchFamily="18" charset="0"/>
                          <a:cs typeface="Times New Roman" panose="02020603050405020304" pitchFamily="18" charset="0"/>
                        </a:rPr>
                        <a:t>(2018)</a:t>
                      </a:r>
                    </a:p>
                  </a:txBody>
                  <a:tcPr/>
                </a:tc>
                <a:tc>
                  <a:txBody>
                    <a:bodyPr/>
                    <a:lstStyle/>
                    <a:p>
                      <a:pPr algn="ctr"/>
                      <a:r>
                        <a:rPr lang="en-US" sz="2000" dirty="0">
                          <a:latin typeface="Times New Roman" panose="02020603050405020304" pitchFamily="18" charset="0"/>
                          <a:cs typeface="Times New Roman" panose="02020603050405020304" pitchFamily="18" charset="0"/>
                        </a:rPr>
                        <a:t>P. </a:t>
                      </a:r>
                      <a:r>
                        <a:rPr lang="en-US" sz="2000" dirty="0" err="1">
                          <a:latin typeface="Times New Roman" panose="02020603050405020304" pitchFamily="18" charset="0"/>
                          <a:cs typeface="Times New Roman" panose="02020603050405020304" pitchFamily="18" charset="0"/>
                        </a:rPr>
                        <a:t>Konstantinos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Ferentinos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Deep Learning Models for Plant Disease Detection and Diagnosis</a:t>
                      </a:r>
                    </a:p>
                  </a:txBody>
                  <a:tcPr/>
                </a:tc>
                <a:tc>
                  <a:txBody>
                    <a:bodyPr/>
                    <a:lstStyle/>
                    <a:p>
                      <a:pPr algn="ctr"/>
                      <a:r>
                        <a:rPr lang="en-US" sz="2000" dirty="0">
                          <a:latin typeface="Times New Roman" panose="02020603050405020304" pitchFamily="18" charset="0"/>
                          <a:cs typeface="Times New Roman" panose="02020603050405020304" pitchFamily="18" charset="0"/>
                        </a:rPr>
                        <a:t>Using Deep L earning techniques detect the plant diseases.</a:t>
                      </a:r>
                    </a:p>
                  </a:txBody>
                  <a:tcPr/>
                </a:tc>
                <a:extLst>
                  <a:ext uri="{0D108BD9-81ED-4DB2-BD59-A6C34878D82A}">
                    <a16:rowId xmlns:a16="http://schemas.microsoft.com/office/drawing/2014/main" val="931980833"/>
                  </a:ext>
                </a:extLst>
              </a:tr>
            </a:tbl>
          </a:graphicData>
        </a:graphic>
      </p:graphicFrame>
    </p:spTree>
    <p:extLst>
      <p:ext uri="{BB962C8B-B14F-4D97-AF65-F5344CB8AC3E}">
        <p14:creationId xmlns:p14="http://schemas.microsoft.com/office/powerpoint/2010/main" val="2073684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B11C930-6F10-4A3E-9422-BC635A036B2D}"/>
              </a:ext>
            </a:extLst>
          </p:cNvPr>
          <p:cNvGraphicFramePr>
            <a:graphicFrameLocks noGrp="1"/>
          </p:cNvGraphicFramePr>
          <p:nvPr>
            <p:extLst>
              <p:ext uri="{D42A27DB-BD31-4B8C-83A1-F6EECF244321}">
                <p14:modId xmlns:p14="http://schemas.microsoft.com/office/powerpoint/2010/main" val="2277921667"/>
              </p:ext>
            </p:extLst>
          </p:nvPr>
        </p:nvGraphicFramePr>
        <p:xfrm>
          <a:off x="643467" y="143123"/>
          <a:ext cx="11375806" cy="6448004"/>
        </p:xfrm>
        <a:graphic>
          <a:graphicData uri="http://schemas.openxmlformats.org/drawingml/2006/table">
            <a:tbl>
              <a:tblPr firstRow="1" bandRow="1">
                <a:tableStyleId>{5940675A-B579-460E-94D1-54222C63F5DA}</a:tableStyleId>
              </a:tblPr>
              <a:tblGrid>
                <a:gridCol w="661815">
                  <a:extLst>
                    <a:ext uri="{9D8B030D-6E8A-4147-A177-3AD203B41FA5}">
                      <a16:colId xmlns:a16="http://schemas.microsoft.com/office/drawing/2014/main" val="307548701"/>
                    </a:ext>
                  </a:extLst>
                </a:gridCol>
                <a:gridCol w="2463142">
                  <a:extLst>
                    <a:ext uri="{9D8B030D-6E8A-4147-A177-3AD203B41FA5}">
                      <a16:colId xmlns:a16="http://schemas.microsoft.com/office/drawing/2014/main" val="1801356598"/>
                    </a:ext>
                  </a:extLst>
                </a:gridCol>
                <a:gridCol w="2514406">
                  <a:extLst>
                    <a:ext uri="{9D8B030D-6E8A-4147-A177-3AD203B41FA5}">
                      <a16:colId xmlns:a16="http://schemas.microsoft.com/office/drawing/2014/main" val="3884918160"/>
                    </a:ext>
                  </a:extLst>
                </a:gridCol>
                <a:gridCol w="3309618">
                  <a:extLst>
                    <a:ext uri="{9D8B030D-6E8A-4147-A177-3AD203B41FA5}">
                      <a16:colId xmlns:a16="http://schemas.microsoft.com/office/drawing/2014/main" val="115340495"/>
                    </a:ext>
                  </a:extLst>
                </a:gridCol>
                <a:gridCol w="2426825">
                  <a:extLst>
                    <a:ext uri="{9D8B030D-6E8A-4147-A177-3AD203B41FA5}">
                      <a16:colId xmlns:a16="http://schemas.microsoft.com/office/drawing/2014/main" val="3510288285"/>
                    </a:ext>
                  </a:extLst>
                </a:gridCol>
              </a:tblGrid>
              <a:tr h="952456">
                <a:tc>
                  <a:txBody>
                    <a:bodyPr/>
                    <a:lstStyle/>
                    <a:p>
                      <a:pPr algn="ctr"/>
                      <a:r>
                        <a:rPr lang="en-US" sz="2000" b="0" dirty="0">
                          <a:latin typeface="Times New Roman" panose="02020603050405020304" pitchFamily="18" charset="0"/>
                          <a:cs typeface="Times New Roman" panose="02020603050405020304" pitchFamily="18" charset="0"/>
                        </a:rPr>
                        <a:t>S. NO</a:t>
                      </a:r>
                    </a:p>
                  </a:txBody>
                  <a:tcPr/>
                </a:tc>
                <a:tc>
                  <a:txBody>
                    <a:bodyPr/>
                    <a:lstStyle/>
                    <a:p>
                      <a:pPr algn="ctr"/>
                      <a:r>
                        <a:rPr lang="en-US" sz="2000" b="0" dirty="0">
                          <a:latin typeface="Times New Roman" panose="02020603050405020304" pitchFamily="18" charset="0"/>
                          <a:cs typeface="Times New Roman" panose="02020603050405020304" pitchFamily="18" charset="0"/>
                        </a:rPr>
                        <a:t>Journal Type </a:t>
                      </a:r>
                      <a:r>
                        <a:rPr lang="en-US" sz="2000" b="0" baseline="0" dirty="0">
                          <a:latin typeface="Times New Roman" panose="02020603050405020304" pitchFamily="18" charset="0"/>
                          <a:cs typeface="Times New Roman" panose="02020603050405020304" pitchFamily="18" charset="0"/>
                        </a:rPr>
                        <a:t>with year</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b="0" dirty="0">
                          <a:latin typeface="Times New Roman" panose="02020603050405020304" pitchFamily="18" charset="0"/>
                          <a:cs typeface="Times New Roman" panose="02020603050405020304" pitchFamily="18" charset="0"/>
                        </a:rPr>
                        <a:t>Authors</a:t>
                      </a:r>
                    </a:p>
                  </a:txBody>
                  <a:tcPr/>
                </a:tc>
                <a:tc>
                  <a:txBody>
                    <a:bodyPr/>
                    <a:lstStyle/>
                    <a:p>
                      <a:pPr algn="ctr"/>
                      <a:r>
                        <a:rPr lang="en-US" sz="2000" b="0" dirty="0">
                          <a:latin typeface="Times New Roman" panose="02020603050405020304" pitchFamily="18" charset="0"/>
                          <a:cs typeface="Times New Roman" panose="02020603050405020304" pitchFamily="18" charset="0"/>
                        </a:rPr>
                        <a:t>Title</a:t>
                      </a:r>
                    </a:p>
                  </a:txBody>
                  <a:tcPr/>
                </a:tc>
                <a:tc>
                  <a:txBody>
                    <a:bodyPr/>
                    <a:lstStyle/>
                    <a:p>
                      <a:pPr algn="ctr"/>
                      <a:r>
                        <a:rPr lang="en-US" sz="2000" b="0"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val="1162269502"/>
                  </a:ext>
                </a:extLst>
              </a:tr>
              <a:tr h="2316775">
                <a:tc>
                  <a:txBody>
                    <a:bodyPr/>
                    <a:lstStyle/>
                    <a:p>
                      <a:pPr algn="ctr"/>
                      <a:r>
                        <a:rPr lang="en-US" sz="2000" b="0" dirty="0">
                          <a:latin typeface="Times New Roman" panose="02020603050405020304" pitchFamily="18" charset="0"/>
                          <a:cs typeface="Times New Roman" panose="02020603050405020304" pitchFamily="18" charset="0"/>
                        </a:rPr>
                        <a:t>3</a:t>
                      </a:r>
                    </a:p>
                  </a:txBody>
                  <a:tcPr/>
                </a:tc>
                <a:tc>
                  <a:txBody>
                    <a:bodyPr/>
                    <a:lstStyle/>
                    <a:p>
                      <a:r>
                        <a:rPr lang="en-IN" sz="2000" b="0" i="0" kern="1200" dirty="0">
                          <a:solidFill>
                            <a:schemeClr val="tx1"/>
                          </a:solidFill>
                          <a:effectLst/>
                          <a:latin typeface="Times New Roman" panose="02020603050405020304" pitchFamily="18" charset="0"/>
                          <a:ea typeface="+mn-ea"/>
                          <a:cs typeface="Times New Roman" panose="02020603050405020304" pitchFamily="18" charset="0"/>
                        </a:rPr>
                        <a:t> IEEE conference</a:t>
                      </a:r>
                    </a:p>
                    <a:p>
                      <a:r>
                        <a:rPr lang="en-IN" sz="2000" b="0" i="0" kern="1200" dirty="0">
                          <a:solidFill>
                            <a:schemeClr val="tx1"/>
                          </a:solidFill>
                          <a:effectLst/>
                          <a:latin typeface="Times New Roman" panose="02020603050405020304" pitchFamily="18" charset="0"/>
                          <a:ea typeface="+mn-ea"/>
                          <a:cs typeface="Times New Roman" panose="02020603050405020304" pitchFamily="18" charset="0"/>
                        </a:rPr>
                        <a:t>(2017)</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b="0" kern="1200" dirty="0">
                          <a:solidFill>
                            <a:schemeClr val="tx1"/>
                          </a:solidFill>
                          <a:effectLst/>
                          <a:latin typeface="Times New Roman" panose="02020603050405020304" pitchFamily="18" charset="0"/>
                          <a:ea typeface="+mn-ea"/>
                          <a:cs typeface="Times New Roman" panose="02020603050405020304" pitchFamily="18" charset="0"/>
                        </a:rPr>
                        <a:t>Y. Lu, S. </a:t>
                      </a:r>
                      <a:r>
                        <a:rPr lang="en-US" sz="2000" b="0" kern="1200" dirty="0" err="1">
                          <a:solidFill>
                            <a:schemeClr val="tx1"/>
                          </a:solidFill>
                          <a:effectLst/>
                          <a:latin typeface="Times New Roman" panose="02020603050405020304" pitchFamily="18" charset="0"/>
                          <a:ea typeface="+mn-ea"/>
                          <a:cs typeface="Times New Roman" panose="02020603050405020304" pitchFamily="18" charset="0"/>
                        </a:rPr>
                        <a:t>Yi,N</a:t>
                      </a:r>
                      <a:r>
                        <a:rPr lang="en-US" sz="20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2000" b="0" kern="1200" dirty="0" err="1">
                          <a:solidFill>
                            <a:schemeClr val="tx1"/>
                          </a:solidFill>
                          <a:effectLst/>
                          <a:latin typeface="Times New Roman" panose="02020603050405020304" pitchFamily="18" charset="0"/>
                          <a:ea typeface="+mn-ea"/>
                          <a:cs typeface="Times New Roman" panose="02020603050405020304" pitchFamily="18" charset="0"/>
                        </a:rPr>
                        <a:t>Zeng,Y</a:t>
                      </a:r>
                      <a:r>
                        <a:rPr lang="en-US" sz="2000" b="0" kern="1200" dirty="0">
                          <a:solidFill>
                            <a:schemeClr val="tx1"/>
                          </a:solidFill>
                          <a:effectLst/>
                          <a:latin typeface="Times New Roman" panose="02020603050405020304" pitchFamily="18" charset="0"/>
                          <a:ea typeface="+mn-ea"/>
                          <a:cs typeface="Times New Roman" panose="02020603050405020304" pitchFamily="18" charset="0"/>
                        </a:rPr>
                        <a:t>. Liu, and Y. Zhang</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b="0" kern="1200" dirty="0">
                          <a:solidFill>
                            <a:schemeClr val="tx1"/>
                          </a:solidFill>
                          <a:effectLst/>
                          <a:latin typeface="Times New Roman" panose="02020603050405020304" pitchFamily="18" charset="0"/>
                          <a:ea typeface="+mn-ea"/>
                          <a:cs typeface="Times New Roman" panose="02020603050405020304" pitchFamily="18" charset="0"/>
                        </a:rPr>
                        <a:t>Identification of Rice Diseases Using Deep Convolutional Neural Networks</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b="0" kern="1200" dirty="0">
                          <a:solidFill>
                            <a:schemeClr val="tx1"/>
                          </a:solidFill>
                          <a:effectLst/>
                          <a:latin typeface="Times New Roman" panose="02020603050405020304" pitchFamily="18" charset="0"/>
                          <a:ea typeface="+mn-ea"/>
                          <a:cs typeface="Times New Roman" panose="02020603050405020304" pitchFamily="18" charset="0"/>
                        </a:rPr>
                        <a:t>we propose a deep learning methods for identification of</a:t>
                      </a:r>
                      <a:r>
                        <a:rPr lang="en-US" sz="2000" b="0" kern="1200" baseline="0" dirty="0">
                          <a:solidFill>
                            <a:schemeClr val="tx1"/>
                          </a:solidFill>
                          <a:effectLst/>
                          <a:latin typeface="Times New Roman" panose="02020603050405020304" pitchFamily="18" charset="0"/>
                          <a:ea typeface="+mn-ea"/>
                          <a:cs typeface="Times New Roman" panose="02020603050405020304" pitchFamily="18" charset="0"/>
                        </a:rPr>
                        <a:t> rice diseases</a:t>
                      </a:r>
                      <a:r>
                        <a:rPr lang="en-US" sz="2000" b="0"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0089477"/>
                  </a:ext>
                </a:extLst>
              </a:tr>
              <a:tr h="1563333">
                <a:tc>
                  <a:txBody>
                    <a:bodyPr/>
                    <a:lstStyle/>
                    <a:p>
                      <a:pPr algn="ctr"/>
                      <a:r>
                        <a:rPr lang="en-US" sz="2000" b="0" dirty="0">
                          <a:latin typeface="Times New Roman" panose="02020603050405020304" pitchFamily="18" charset="0"/>
                          <a:cs typeface="Times New Roman" panose="02020603050405020304" pitchFamily="18" charset="0"/>
                        </a:rPr>
                        <a:t>4</a:t>
                      </a:r>
                    </a:p>
                  </a:txBody>
                  <a:tcPr/>
                </a:tc>
                <a:tc>
                  <a:txBody>
                    <a:bodyPr/>
                    <a:lstStyle/>
                    <a:p>
                      <a:pPr algn="ctr"/>
                      <a:r>
                        <a:rPr lang="en-IN" sz="2000" b="0" kern="1200" dirty="0">
                          <a:solidFill>
                            <a:schemeClr val="tx1"/>
                          </a:solidFill>
                          <a:effectLst/>
                          <a:latin typeface="Times New Roman" panose="02020603050405020304" pitchFamily="18" charset="0"/>
                          <a:ea typeface="+mn-ea"/>
                          <a:cs typeface="Times New Roman" panose="02020603050405020304" pitchFamily="18" charset="0"/>
                        </a:rPr>
                        <a:t>Journal paper</a:t>
                      </a:r>
                    </a:p>
                    <a:p>
                      <a:pPr algn="ctr"/>
                      <a:r>
                        <a:rPr lang="en-US" sz="2000" b="0" kern="1200" dirty="0">
                          <a:solidFill>
                            <a:schemeClr val="tx1"/>
                          </a:solidFill>
                          <a:effectLst/>
                          <a:latin typeface="Times New Roman" panose="02020603050405020304" pitchFamily="18" charset="0"/>
                          <a:ea typeface="+mn-ea"/>
                          <a:cs typeface="Times New Roman" panose="02020603050405020304" pitchFamily="18" charset="0"/>
                        </a:rPr>
                        <a:t>(2017)</a:t>
                      </a:r>
                      <a:endParaRPr lang="en-US" sz="20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effectLst/>
                          <a:latin typeface="Times New Roman" panose="02020603050405020304" pitchFamily="18" charset="0"/>
                          <a:ea typeface="+mn-ea"/>
                          <a:cs typeface="Times New Roman" panose="02020603050405020304" pitchFamily="18" charset="0"/>
                        </a:rPr>
                        <a:t>V. Singh, A. </a:t>
                      </a:r>
                      <a:r>
                        <a:rPr lang="en-US" sz="2000" b="0" kern="1200" dirty="0" err="1">
                          <a:solidFill>
                            <a:schemeClr val="tx1"/>
                          </a:solidFill>
                          <a:effectLst/>
                          <a:latin typeface="Times New Roman" panose="02020603050405020304" pitchFamily="18" charset="0"/>
                          <a:ea typeface="+mn-ea"/>
                          <a:cs typeface="Times New Roman" panose="02020603050405020304" pitchFamily="18" charset="0"/>
                        </a:rPr>
                        <a:t>Misra</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b="0" kern="1200" dirty="0">
                          <a:solidFill>
                            <a:schemeClr val="tx1"/>
                          </a:solidFill>
                          <a:effectLst/>
                          <a:latin typeface="Times New Roman" panose="02020603050405020304" pitchFamily="18" charset="0"/>
                          <a:ea typeface="+mn-ea"/>
                          <a:cs typeface="Times New Roman" panose="02020603050405020304" pitchFamily="18" charset="0"/>
                        </a:rPr>
                        <a:t>Detection of Plant Leaf Diseases Using Image Segmentation and Soft Computing Techniques</a:t>
                      </a:r>
                      <a:endParaRPr lang="en-US" sz="20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effectLst/>
                          <a:latin typeface="Times New Roman" panose="02020603050405020304" pitchFamily="18" charset="0"/>
                          <a:ea typeface="+mn-ea"/>
                          <a:cs typeface="Times New Roman" panose="02020603050405020304" pitchFamily="18" charset="0"/>
                        </a:rPr>
                        <a:t>By using Dl</a:t>
                      </a:r>
                      <a:r>
                        <a:rPr lang="en-US" sz="2000" b="0" kern="1200" baseline="0" dirty="0">
                          <a:solidFill>
                            <a:schemeClr val="tx1"/>
                          </a:solidFill>
                          <a:effectLst/>
                          <a:latin typeface="Times New Roman" panose="02020603050405020304" pitchFamily="18" charset="0"/>
                          <a:ea typeface="+mn-ea"/>
                          <a:cs typeface="Times New Roman" panose="02020603050405020304" pitchFamily="18" charset="0"/>
                        </a:rPr>
                        <a:t> technique segmentation detect the plant leaf diseases</a:t>
                      </a:r>
                      <a:r>
                        <a:rPr lang="en-US" sz="2000" b="0"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9698701"/>
                  </a:ext>
                </a:extLst>
              </a:tr>
              <a:tr h="1563333">
                <a:tc>
                  <a:txBody>
                    <a:bodyPr/>
                    <a:lstStyle/>
                    <a:p>
                      <a:pPr algn="ctr"/>
                      <a:r>
                        <a:rPr lang="en-US" sz="2000" b="0" dirty="0">
                          <a:latin typeface="Times New Roman" panose="02020603050405020304" pitchFamily="18" charset="0"/>
                          <a:cs typeface="Times New Roman" panose="02020603050405020304" pitchFamily="18" charset="0"/>
                        </a:rPr>
                        <a:t>5</a:t>
                      </a:r>
                    </a:p>
                  </a:txBody>
                  <a:tcPr/>
                </a:tc>
                <a:tc>
                  <a:txBody>
                    <a:bodyPr/>
                    <a:lstStyle/>
                    <a:p>
                      <a:pPr algn="ctr"/>
                      <a:r>
                        <a:rPr lang="en-US" sz="2000" b="0" kern="1200" dirty="0">
                          <a:solidFill>
                            <a:schemeClr val="tx1"/>
                          </a:solidFill>
                          <a:effectLst/>
                          <a:latin typeface="Times New Roman" panose="02020603050405020304" pitchFamily="18" charset="0"/>
                          <a:ea typeface="+mn-ea"/>
                          <a:cs typeface="Times New Roman" panose="02020603050405020304" pitchFamily="18" charset="0"/>
                        </a:rPr>
                        <a:t>International Conference</a:t>
                      </a:r>
                    </a:p>
                    <a:p>
                      <a:pPr algn="ctr"/>
                      <a:r>
                        <a:rPr lang="en-US" sz="2000" b="0" kern="1200" dirty="0">
                          <a:solidFill>
                            <a:schemeClr val="tx1"/>
                          </a:solidFill>
                          <a:effectLst/>
                          <a:latin typeface="Times New Roman" panose="02020603050405020304" pitchFamily="18" charset="0"/>
                          <a:ea typeface="+mn-ea"/>
                          <a:cs typeface="Times New Roman" panose="02020603050405020304" pitchFamily="18" charset="0"/>
                        </a:rPr>
                        <a:t>(2016)</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b="0" kern="1200" dirty="0">
                          <a:solidFill>
                            <a:schemeClr val="tx1"/>
                          </a:solidFill>
                          <a:effectLst/>
                          <a:latin typeface="Times New Roman" panose="02020603050405020304" pitchFamily="18" charset="0"/>
                          <a:ea typeface="+mn-ea"/>
                          <a:cs typeface="Times New Roman" panose="02020603050405020304" pitchFamily="18" charset="0"/>
                        </a:rPr>
                        <a:t>Y. </a:t>
                      </a:r>
                      <a:r>
                        <a:rPr lang="en-US" sz="2000" b="0" kern="1200" dirty="0" err="1">
                          <a:solidFill>
                            <a:schemeClr val="tx1"/>
                          </a:solidFill>
                          <a:effectLst/>
                          <a:latin typeface="Times New Roman" panose="02020603050405020304" pitchFamily="18" charset="0"/>
                          <a:ea typeface="+mn-ea"/>
                          <a:cs typeface="Times New Roman" panose="02020603050405020304" pitchFamily="18" charset="0"/>
                        </a:rPr>
                        <a:t>Es-saady,T</a:t>
                      </a:r>
                      <a:r>
                        <a:rPr lang="en-US" sz="2000" b="0" kern="1200" dirty="0">
                          <a:solidFill>
                            <a:schemeClr val="tx1"/>
                          </a:solidFill>
                          <a:effectLst/>
                          <a:latin typeface="Times New Roman" panose="02020603050405020304" pitchFamily="18" charset="0"/>
                          <a:ea typeface="+mn-ea"/>
                          <a:cs typeface="Times New Roman" panose="02020603050405020304" pitchFamily="18" charset="0"/>
                        </a:rPr>
                        <a:t>. El </a:t>
                      </a:r>
                      <a:r>
                        <a:rPr lang="en-US" sz="2000" b="0" kern="1200" dirty="0" err="1">
                          <a:solidFill>
                            <a:schemeClr val="tx1"/>
                          </a:solidFill>
                          <a:effectLst/>
                          <a:latin typeface="Times New Roman" panose="02020603050405020304" pitchFamily="18" charset="0"/>
                          <a:ea typeface="+mn-ea"/>
                          <a:cs typeface="Times New Roman" panose="02020603050405020304" pitchFamily="18" charset="0"/>
                        </a:rPr>
                        <a:t>Massi,M</a:t>
                      </a:r>
                      <a:r>
                        <a:rPr lang="en-US" sz="2000" b="0" kern="1200" dirty="0">
                          <a:solidFill>
                            <a:schemeClr val="tx1"/>
                          </a:solidFill>
                          <a:effectLst/>
                          <a:latin typeface="Times New Roman" panose="02020603050405020304" pitchFamily="18" charset="0"/>
                          <a:ea typeface="+mn-ea"/>
                          <a:cs typeface="Times New Roman" panose="02020603050405020304" pitchFamily="18" charset="0"/>
                        </a:rPr>
                        <a:t>. El </a:t>
                      </a:r>
                      <a:r>
                        <a:rPr lang="en-US" sz="2000" b="0" kern="1200" dirty="0" err="1">
                          <a:solidFill>
                            <a:schemeClr val="tx1"/>
                          </a:solidFill>
                          <a:effectLst/>
                          <a:latin typeface="Times New Roman" panose="02020603050405020304" pitchFamily="18" charset="0"/>
                          <a:ea typeface="+mn-ea"/>
                          <a:cs typeface="Times New Roman" panose="02020603050405020304" pitchFamily="18" charset="0"/>
                        </a:rPr>
                        <a:t>Yassa,D</a:t>
                      </a:r>
                      <a:r>
                        <a:rPr lang="en-US" sz="20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2000" b="0" kern="1200" dirty="0" err="1">
                          <a:solidFill>
                            <a:schemeClr val="tx1"/>
                          </a:solidFill>
                          <a:effectLst/>
                          <a:latin typeface="Times New Roman" panose="02020603050405020304" pitchFamily="18" charset="0"/>
                          <a:ea typeface="+mn-ea"/>
                          <a:cs typeface="Times New Roman" panose="02020603050405020304" pitchFamily="18" charset="0"/>
                        </a:rPr>
                        <a:t>Mammass</a:t>
                      </a:r>
                      <a:r>
                        <a:rPr lang="en-US" sz="2000" b="0" kern="1200" dirty="0">
                          <a:solidFill>
                            <a:schemeClr val="tx1"/>
                          </a:solidFill>
                          <a:effectLst/>
                          <a:latin typeface="Times New Roman" panose="02020603050405020304" pitchFamily="18" charset="0"/>
                          <a:ea typeface="+mn-ea"/>
                          <a:cs typeface="Times New Roman" panose="02020603050405020304" pitchFamily="18" charset="0"/>
                        </a:rPr>
                        <a:t>, and A. </a:t>
                      </a:r>
                      <a:r>
                        <a:rPr lang="en-US" sz="2000" b="0" kern="1200" dirty="0" err="1">
                          <a:solidFill>
                            <a:schemeClr val="tx1"/>
                          </a:solidFill>
                          <a:effectLst/>
                          <a:latin typeface="Times New Roman" panose="02020603050405020304" pitchFamily="18" charset="0"/>
                          <a:ea typeface="+mn-ea"/>
                          <a:cs typeface="Times New Roman" panose="02020603050405020304" pitchFamily="18" charset="0"/>
                        </a:rPr>
                        <a:t>Benazoun</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b="0" kern="1200" dirty="0">
                          <a:solidFill>
                            <a:schemeClr val="tx1"/>
                          </a:solidFill>
                          <a:effectLst/>
                          <a:latin typeface="Times New Roman" panose="02020603050405020304" pitchFamily="18" charset="0"/>
                          <a:ea typeface="+mn-ea"/>
                          <a:cs typeface="Times New Roman" panose="02020603050405020304" pitchFamily="18" charset="0"/>
                        </a:rPr>
                        <a:t>Automatic recognition of plant leaves diseases based on serial combination of two SVM classifiers</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b="0" kern="1200" dirty="0">
                          <a:solidFill>
                            <a:schemeClr val="tx1"/>
                          </a:solidFill>
                          <a:effectLst/>
                          <a:latin typeface="Times New Roman" panose="02020603050405020304" pitchFamily="18" charset="0"/>
                          <a:ea typeface="+mn-ea"/>
                          <a:cs typeface="Times New Roman" panose="02020603050405020304" pitchFamily="18" charset="0"/>
                        </a:rPr>
                        <a:t>Using SVM</a:t>
                      </a:r>
                      <a:r>
                        <a:rPr lang="en-US" sz="2000" b="0" kern="1200" baseline="0" dirty="0">
                          <a:solidFill>
                            <a:schemeClr val="tx1"/>
                          </a:solidFill>
                          <a:effectLst/>
                          <a:latin typeface="Times New Roman" panose="02020603050405020304" pitchFamily="18" charset="0"/>
                          <a:ea typeface="+mn-ea"/>
                          <a:cs typeface="Times New Roman" panose="02020603050405020304" pitchFamily="18" charset="0"/>
                        </a:rPr>
                        <a:t> classifier recognize the plate diseases names.</a:t>
                      </a:r>
                      <a:endParaRPr lang="en-US" sz="2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49531188"/>
                  </a:ext>
                </a:extLst>
              </a:tr>
            </a:tbl>
          </a:graphicData>
        </a:graphic>
      </p:graphicFrame>
    </p:spTree>
    <p:extLst>
      <p:ext uri="{BB962C8B-B14F-4D97-AF65-F5344CB8AC3E}">
        <p14:creationId xmlns:p14="http://schemas.microsoft.com/office/powerpoint/2010/main" val="400959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2688" y="0"/>
            <a:ext cx="8761413" cy="491320"/>
          </a:xfrm>
        </p:spPr>
        <p:txBody>
          <a:bodyPr>
            <a:normAutofit/>
          </a:bodyPr>
          <a:lstStyle/>
          <a:p>
            <a:r>
              <a:rPr lang="en-US" sz="2700" b="1" dirty="0">
                <a:latin typeface="Times New Roman" panose="02020603050405020304" pitchFamily="18" charset="0"/>
                <a:cs typeface="Times New Roman" panose="02020603050405020304" pitchFamily="18" charset="0"/>
              </a:rPr>
              <a:t>Literature review</a:t>
            </a:r>
            <a:endParaRPr lang="en-US" b="1" dirty="0"/>
          </a:p>
        </p:txBody>
      </p:sp>
      <p:sp>
        <p:nvSpPr>
          <p:cNvPr id="3" name="Content Placeholder 2"/>
          <p:cNvSpPr>
            <a:spLocks noGrp="1"/>
          </p:cNvSpPr>
          <p:nvPr>
            <p:ph idx="1"/>
          </p:nvPr>
        </p:nvSpPr>
        <p:spPr>
          <a:xfrm>
            <a:off x="600087" y="527094"/>
            <a:ext cx="11218460" cy="6330906"/>
          </a:xfrm>
        </p:spPr>
        <p:txBody>
          <a:bodyPr>
            <a:noAutofit/>
          </a:bodyPr>
          <a:lstStyle/>
          <a:p>
            <a:pPr algn="just">
              <a:lnSpc>
                <a:spcPct val="150000"/>
              </a:lnSpc>
            </a:pPr>
            <a:r>
              <a:rPr lang="en-US" sz="2400" b="1" dirty="0">
                <a:latin typeface="Times New Roman" pitchFamily="18" charset="0"/>
                <a:cs typeface="Times New Roman" pitchFamily="18" charset="0"/>
              </a:rPr>
              <a:t>[1] R. R. </a:t>
            </a:r>
            <a:r>
              <a:rPr lang="en-US" sz="2400" b="1" dirty="0" err="1">
                <a:latin typeface="Times New Roman" pitchFamily="18" charset="0"/>
                <a:cs typeface="Times New Roman" pitchFamily="18" charset="0"/>
              </a:rPr>
              <a:t>Atole</a:t>
            </a:r>
            <a:r>
              <a:rPr lang="en-US" sz="2400" b="1" dirty="0">
                <a:latin typeface="Times New Roman" pitchFamily="18" charset="0"/>
                <a:cs typeface="Times New Roman" pitchFamily="18" charset="0"/>
              </a:rPr>
              <a:t>, D. Park, “A Multiclass Deep Convolutional Neural Network Classifier for Detection of Common Rice Plant Anomalies,” International Journal Of Advanced Computer Science And </a:t>
            </a:r>
            <a:r>
              <a:rPr lang="en-US" sz="2400" b="1" dirty="0" err="1">
                <a:latin typeface="Times New Roman" pitchFamily="18" charset="0"/>
                <a:cs typeface="Times New Roman" pitchFamily="18" charset="0"/>
              </a:rPr>
              <a:t>Applications,vol</a:t>
            </a:r>
            <a:r>
              <a:rPr lang="en-US" sz="2400" b="1" dirty="0">
                <a:latin typeface="Times New Roman" pitchFamily="18" charset="0"/>
                <a:cs typeface="Times New Roman" pitchFamily="18" charset="0"/>
              </a:rPr>
              <a:t>. 9,no. 1,pp. 67–70,2018.</a:t>
            </a:r>
            <a:endParaRPr lang="en-US" sz="2400" dirty="0">
              <a:latin typeface="Times New Roman" pitchFamily="18" charset="0"/>
              <a:cs typeface="Times New Roman" pitchFamily="18" charset="0"/>
            </a:endParaRPr>
          </a:p>
          <a:p>
            <a:pPr algn="just">
              <a:lnSpc>
                <a:spcPct val="150000"/>
              </a:lnSpc>
            </a:pPr>
            <a:r>
              <a:rPr lang="en-US" sz="2200" dirty="0">
                <a:latin typeface="Times New Roman" pitchFamily="18" charset="0"/>
                <a:cs typeface="Times New Roman" pitchFamily="18" charset="0"/>
              </a:rPr>
              <a:t>This study examines the use of deep convolutional neural network in the classification of rice plants according to health status based on images of its leaves. A three-class classifier was implemented representing normal, unhealthy, and </a:t>
            </a:r>
            <a:r>
              <a:rPr lang="en-US" sz="2200" dirty="0" err="1">
                <a:latin typeface="Times New Roman" pitchFamily="18" charset="0"/>
                <a:cs typeface="Times New Roman" pitchFamily="18" charset="0"/>
              </a:rPr>
              <a:t>snailinfested</a:t>
            </a:r>
            <a:r>
              <a:rPr lang="en-US" sz="2200" dirty="0">
                <a:latin typeface="Times New Roman" pitchFamily="18" charset="0"/>
                <a:cs typeface="Times New Roman" pitchFamily="18" charset="0"/>
              </a:rPr>
              <a:t> plants via transfer learning from an </a:t>
            </a:r>
            <a:r>
              <a:rPr lang="en-US" sz="2200" dirty="0" err="1">
                <a:latin typeface="Times New Roman" pitchFamily="18" charset="0"/>
                <a:cs typeface="Times New Roman" pitchFamily="18" charset="0"/>
              </a:rPr>
              <a:t>AlexNet</a:t>
            </a:r>
            <a:r>
              <a:rPr lang="en-US" sz="2200" dirty="0">
                <a:latin typeface="Times New Roman" pitchFamily="18" charset="0"/>
                <a:cs typeface="Times New Roman" pitchFamily="18" charset="0"/>
              </a:rPr>
              <a:t> deep network. The network achieved an accuracy of 91.23%, using stochastic gradient descent with mini batch size of thirty (30) and initial learning rate of 0.0001. Six hundred (600) images of rice plants representing the classes were used in the training. The training and testing dataset-images were captured from rice fields around the district and validated by technicians in the field of agriculture.</a:t>
            </a:r>
          </a:p>
        </p:txBody>
      </p:sp>
    </p:spTree>
    <p:extLst>
      <p:ext uri="{BB962C8B-B14F-4D97-AF65-F5344CB8AC3E}">
        <p14:creationId xmlns:p14="http://schemas.microsoft.com/office/powerpoint/2010/main" val="23356773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3601" y="728914"/>
            <a:ext cx="11354938" cy="5923127"/>
          </a:xfrm>
        </p:spPr>
        <p:txBody>
          <a:bodyPr>
            <a:normAutofit/>
          </a:bodyPr>
          <a:lstStyle/>
          <a:p>
            <a:pPr algn="just">
              <a:lnSpc>
                <a:spcPct val="150000"/>
              </a:lnSpc>
            </a:pPr>
            <a:r>
              <a:rPr lang="en-US" sz="2400" b="1" dirty="0">
                <a:latin typeface="Times New Roman" pitchFamily="18" charset="0"/>
                <a:cs typeface="Times New Roman" pitchFamily="18" charset="0"/>
              </a:rPr>
              <a:t>[2] P. </a:t>
            </a:r>
            <a:r>
              <a:rPr lang="en-US" sz="2400" b="1" dirty="0" err="1">
                <a:latin typeface="Times New Roman" pitchFamily="18" charset="0"/>
                <a:cs typeface="Times New Roman" pitchFamily="18" charset="0"/>
              </a:rPr>
              <a:t>Konstantinos</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Ferentinos</a:t>
            </a:r>
            <a:r>
              <a:rPr lang="en-US" sz="2400" b="1" dirty="0">
                <a:latin typeface="Times New Roman" pitchFamily="18" charset="0"/>
                <a:cs typeface="Times New Roman" pitchFamily="18" charset="0"/>
              </a:rPr>
              <a:t>, “Deep Learning Models for Plant Disease Detection and Diagnosis,” Computers and Electronics in Agriculture ,vol. 145,pp. 311–318,2018.</a:t>
            </a:r>
            <a:endParaRPr lang="en-US" sz="2400" dirty="0">
              <a:latin typeface="Times New Roman" pitchFamily="18" charset="0"/>
              <a:cs typeface="Times New Roman" pitchFamily="18" charset="0"/>
            </a:endParaRPr>
          </a:p>
          <a:p>
            <a:pPr algn="just">
              <a:lnSpc>
                <a:spcPct val="150000"/>
              </a:lnSpc>
            </a:pPr>
            <a:r>
              <a:rPr lang="en-US" sz="2200" dirty="0">
                <a:latin typeface="Times New Roman" panose="02020603050405020304" pitchFamily="18" charset="0"/>
                <a:cs typeface="Times New Roman" pitchFamily="18" charset="0"/>
              </a:rPr>
              <a:t>In this paper, convolutional neural network models were developed to perform plant disease detection and diagnosis using simple leaves images of healthy and diseased plants, through deep learning methodologies. Training of the models was performed with the use of an open database of 87,848 images, containing 25 different plants in a set of 58 distinct classes of [plant, disease] combinations, including healthy plants. </a:t>
            </a:r>
            <a:endParaRPr lang="en-IN"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9559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4130</TotalTime>
  <Words>2640</Words>
  <Application>Microsoft Office PowerPoint</Application>
  <PresentationFormat>Widescreen</PresentationFormat>
  <Paragraphs>193</Paragraphs>
  <Slides>48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Times New Roman</vt:lpstr>
      <vt:lpstr>Wingdings</vt:lpstr>
      <vt:lpstr>Wingdings 3</vt:lpstr>
      <vt:lpstr>Office Theme</vt:lpstr>
      <vt:lpstr>PowerPoint Presentation</vt:lpstr>
      <vt:lpstr>Index</vt:lpstr>
      <vt:lpstr>Abstract</vt:lpstr>
      <vt:lpstr>Introduction</vt:lpstr>
      <vt:lpstr>PowerPoint Presentation</vt:lpstr>
      <vt:lpstr>Literature Survey</vt:lpstr>
      <vt:lpstr>PowerPoint Presentation</vt:lpstr>
      <vt:lpstr>Literature review</vt:lpstr>
      <vt:lpstr>PowerPoint Presentation</vt:lpstr>
      <vt:lpstr>PowerPoint Presentation</vt:lpstr>
      <vt:lpstr>PowerPoint Presentation</vt:lpstr>
      <vt:lpstr>PowerPoint Presentation</vt:lpstr>
      <vt:lpstr>Existing method </vt:lpstr>
      <vt:lpstr>Disadvantages</vt:lpstr>
      <vt:lpstr>Proposed system</vt:lpstr>
      <vt:lpstr>PowerPoint Presentation</vt:lpstr>
      <vt:lpstr>Advantages</vt:lpstr>
      <vt:lpstr>Implementation</vt:lpstr>
      <vt:lpstr>PowerPoint Presentation</vt:lpstr>
      <vt:lpstr>PowerPoint Presentation</vt:lpstr>
      <vt:lpstr>PowerPoint Presentation</vt:lpstr>
      <vt:lpstr>Hardware and Software Requirements:</vt:lpstr>
      <vt:lpstr>PowerPoint Presentation</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vt:lpstr>
      <vt:lpstr>Results(Input)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dc:creator>
  <cp:lastModifiedBy>sainathreddy palavala</cp:lastModifiedBy>
  <cp:revision>237</cp:revision>
  <dcterms:created xsi:type="dcterms:W3CDTF">2020-06-29T09:16:21Z</dcterms:created>
  <dcterms:modified xsi:type="dcterms:W3CDTF">2023-12-23T00:39:39Z</dcterms:modified>
</cp:coreProperties>
</file>